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71" r:id="rId4"/>
    <p:sldId id="260" r:id="rId5"/>
    <p:sldId id="259" r:id="rId6"/>
    <p:sldId id="261" r:id="rId7"/>
    <p:sldId id="273" r:id="rId8"/>
    <p:sldId id="262" r:id="rId9"/>
    <p:sldId id="272" r:id="rId10"/>
    <p:sldId id="274" r:id="rId11"/>
    <p:sldId id="269" r:id="rId12"/>
    <p:sldId id="270" r:id="rId13"/>
    <p:sldId id="265" r:id="rId14"/>
    <p:sldId id="266" r:id="rId15"/>
    <p:sldId id="264" r:id="rId16"/>
    <p:sldId id="263" r:id="rId17"/>
    <p:sldId id="267" r:id="rId18"/>
    <p:sldId id="268"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77" autoAdjust="0"/>
    <p:restoredTop sz="90053" autoAdjust="0"/>
  </p:normalViewPr>
  <p:slideViewPr>
    <p:cSldViewPr>
      <p:cViewPr>
        <p:scale>
          <a:sx n="66" d="100"/>
          <a:sy n="66" d="100"/>
        </p:scale>
        <p:origin x="-62" y="35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A172A-8228-4DE4-801E-44260F1B1DC5}" type="datetimeFigureOut">
              <a:rPr lang="en-US" smtClean="0"/>
              <a:pPr/>
              <a:t>12/15/2011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D657C-1E5F-45D8-A2FC-315AA02812F0}" type="slidenum">
              <a:rPr lang="en-US" smtClean="0"/>
              <a:pPr/>
              <a:t>‹#›</a:t>
            </a:fld>
            <a:endParaRPr lang="en-US"/>
          </a:p>
        </p:txBody>
      </p:sp>
    </p:spTree>
    <p:extLst>
      <p:ext uri="{BB962C8B-B14F-4D97-AF65-F5344CB8AC3E}">
        <p14:creationId xmlns:p14="http://schemas.microsoft.com/office/powerpoint/2010/main" xmlns="" val="144656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smtClean="0"/>
              <a:t>Location </a:t>
            </a:r>
          </a:p>
          <a:p>
            <a:pPr marL="457200" indent="-457200">
              <a:buFontTx/>
              <a:buChar char="-"/>
            </a:pPr>
            <a:r>
              <a:rPr lang="en-US" dirty="0" smtClean="0"/>
              <a:t>Public housing stat</a:t>
            </a:r>
          </a:p>
          <a:p>
            <a:pPr marL="457200" indent="-457200">
              <a:buFontTx/>
              <a:buChar char="-"/>
            </a:pPr>
            <a:r>
              <a:rPr lang="en-US" dirty="0" smtClean="0"/>
              <a:t>Community needs</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2</a:t>
            </a:fld>
            <a:endParaRPr lang="en-US"/>
          </a:p>
        </p:txBody>
      </p:sp>
    </p:spTree>
    <p:extLst>
      <p:ext uri="{BB962C8B-B14F-4D97-AF65-F5344CB8AC3E}">
        <p14:creationId xmlns:p14="http://schemas.microsoft.com/office/powerpoint/2010/main" xmlns="" val="323329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Performed outreach to youth groups or other community members earlier – not necessarily rely on BP as link </a:t>
            </a:r>
            <a:r>
              <a:rPr lang="en-US" smtClean="0"/>
              <a:t>to community</a:t>
            </a:r>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17</a:t>
            </a:fld>
            <a:endParaRPr lang="en-US"/>
          </a:p>
        </p:txBody>
      </p:sp>
    </p:spTree>
    <p:extLst>
      <p:ext uri="{BB962C8B-B14F-4D97-AF65-F5344CB8AC3E}">
        <p14:creationId xmlns:p14="http://schemas.microsoft.com/office/powerpoint/2010/main" xmlns="" val="426631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User Manual will be provided to BP</a:t>
            </a:r>
          </a:p>
          <a:p>
            <a:pPr marL="628650" lvl="1" indent="-171450">
              <a:buFont typeface="Arial" pitchFamily="34" charset="0"/>
              <a:buChar char="•"/>
            </a:pPr>
            <a:r>
              <a:rPr lang="en-US" dirty="0" smtClean="0"/>
              <a:t>Maintenance </a:t>
            </a:r>
            <a:r>
              <a:rPr lang="en-US" dirty="0" err="1" smtClean="0"/>
              <a:t>req’ts</a:t>
            </a:r>
            <a:endParaRPr lang="en-US" dirty="0" smtClean="0"/>
          </a:p>
          <a:p>
            <a:pPr marL="628650" lvl="1" indent="-171450">
              <a:buFont typeface="Arial" pitchFamily="34" charset="0"/>
              <a:buChar char="•"/>
            </a:pPr>
            <a:r>
              <a:rPr lang="en-US" dirty="0" smtClean="0"/>
              <a:t>Costs for upkeep</a:t>
            </a:r>
          </a:p>
          <a:p>
            <a:pPr marL="628650" lvl="1" indent="-171450">
              <a:buFont typeface="Arial" pitchFamily="34" charset="0"/>
              <a:buChar char="•"/>
            </a:pPr>
            <a:r>
              <a:rPr lang="en-US" dirty="0" smtClean="0"/>
              <a:t>Management of statistics for advocacy</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18</a:t>
            </a:fld>
            <a:endParaRPr lang="en-US"/>
          </a:p>
        </p:txBody>
      </p:sp>
    </p:spTree>
    <p:extLst>
      <p:ext uri="{BB962C8B-B14F-4D97-AF65-F5344CB8AC3E}">
        <p14:creationId xmlns:p14="http://schemas.microsoft.com/office/powerpoint/2010/main" xmlns="" val="298294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smtClean="0"/>
              <a:t>History of BP in </a:t>
            </a:r>
            <a:r>
              <a:rPr lang="en-US" dirty="0" err="1" smtClean="0"/>
              <a:t>Bville</a:t>
            </a:r>
            <a:endParaRPr lang="en-US" dirty="0" smtClean="0"/>
          </a:p>
          <a:p>
            <a:pPr marL="457200" indent="-457200">
              <a:buFontTx/>
              <a:buChar char="-"/>
            </a:pPr>
            <a:r>
              <a:rPr lang="en-US" dirty="0" smtClean="0"/>
              <a:t>Initiative of Community Solutions</a:t>
            </a:r>
          </a:p>
          <a:p>
            <a:pPr marL="457200" indent="-457200">
              <a:buFontTx/>
              <a:buChar char="-"/>
            </a:pPr>
            <a:r>
              <a:rPr lang="en-US" dirty="0" smtClean="0"/>
              <a:t>Main goals in community</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4</a:t>
            </a:fld>
            <a:endParaRPr lang="en-US"/>
          </a:p>
        </p:txBody>
      </p:sp>
    </p:spTree>
    <p:extLst>
      <p:ext uri="{BB962C8B-B14F-4D97-AF65-F5344CB8AC3E}">
        <p14:creationId xmlns:p14="http://schemas.microsoft.com/office/powerpoint/2010/main" xmlns="" val="74502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smtClean="0"/>
              <a:t>Website to gather info from community and share info</a:t>
            </a:r>
          </a:p>
          <a:p>
            <a:pPr marL="457200" indent="-457200">
              <a:buFontTx/>
              <a:buChar char="-"/>
            </a:pPr>
            <a:r>
              <a:rPr lang="en-US" dirty="0" smtClean="0"/>
              <a:t>Implications in community</a:t>
            </a:r>
          </a:p>
          <a:p>
            <a:pPr marL="457200" indent="-457200">
              <a:buFontTx/>
              <a:buChar char="-"/>
            </a:pPr>
            <a:r>
              <a:rPr lang="en-US" dirty="0" smtClean="0"/>
              <a:t>Need for Advocacy</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5</a:t>
            </a:fld>
            <a:endParaRPr lang="en-US"/>
          </a:p>
        </p:txBody>
      </p:sp>
    </p:spTree>
    <p:extLst>
      <p:ext uri="{BB962C8B-B14F-4D97-AF65-F5344CB8AC3E}">
        <p14:creationId xmlns:p14="http://schemas.microsoft.com/office/powerpoint/2010/main" xmlns="" val="135278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were the initial project goals as set out by BP</a:t>
            </a:r>
            <a:r>
              <a:rPr lang="en-US" baseline="0" dirty="0" smtClean="0"/>
              <a:t> and ourselves. </a:t>
            </a:r>
          </a:p>
          <a:p>
            <a:pPr marL="171450" indent="-171450">
              <a:buFont typeface="Arial" pitchFamily="34" charset="0"/>
              <a:buChar char="•"/>
            </a:pPr>
            <a:r>
              <a:rPr lang="en-US" baseline="0" dirty="0" smtClean="0"/>
              <a:t>Real Time Updates: goal was to be able to see updates as they come in </a:t>
            </a:r>
          </a:p>
          <a:p>
            <a:pPr marL="171450" indent="-171450">
              <a:buFont typeface="Arial" pitchFamily="34" charset="0"/>
              <a:buChar char="•"/>
            </a:pPr>
            <a:r>
              <a:rPr lang="en-US" baseline="0" dirty="0" smtClean="0"/>
              <a:t>Anonymous Input: very important so community members would be encouraged to participate without revealing identity </a:t>
            </a:r>
          </a:p>
          <a:p>
            <a:pPr marL="171450" indent="-171450">
              <a:buFont typeface="Arial" pitchFamily="34" charset="0"/>
              <a:buChar char="•"/>
            </a:pPr>
            <a:r>
              <a:rPr lang="en-US" baseline="0" dirty="0" smtClean="0"/>
              <a:t>Feedback Loop: Be able to comment on issues posted </a:t>
            </a:r>
          </a:p>
          <a:p>
            <a:pPr marL="171450" indent="-171450">
              <a:buFont typeface="Arial" pitchFamily="34" charset="0"/>
              <a:buChar char="•"/>
            </a:pPr>
            <a:r>
              <a:rPr lang="en-US" baseline="0" dirty="0" smtClean="0"/>
              <a:t>Stronger Sense of Community: a site to focus on positives and improving the community </a:t>
            </a:r>
          </a:p>
          <a:p>
            <a:pPr marL="171450" indent="-171450">
              <a:buFont typeface="Arial" pitchFamily="34" charset="0"/>
              <a:buChar char="•"/>
            </a:pPr>
            <a:r>
              <a:rPr lang="en-US" baseline="0" dirty="0" smtClean="0"/>
              <a:t>Long Term Sustainability: makes sure that the site works </a:t>
            </a:r>
          </a:p>
          <a:p>
            <a:pPr marL="171450" indent="-171450">
              <a:buFont typeface="Arial" pitchFamily="34" charset="0"/>
              <a:buChar char="•"/>
            </a:pPr>
            <a:r>
              <a:rPr lang="en-US" baseline="0" dirty="0" smtClean="0"/>
              <a:t>Minimal maintenance: making sure the site is usable from a non expert standpoint </a:t>
            </a:r>
          </a:p>
          <a:p>
            <a:pPr marL="171450" indent="-171450">
              <a:buFont typeface="Arial" pitchFamily="34" charset="0"/>
              <a:buChar char="•"/>
            </a:pPr>
            <a:r>
              <a:rPr lang="en-US" baseline="0" dirty="0" smtClean="0"/>
              <a:t>Information mapping: being able to visually see points on a map</a:t>
            </a:r>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7</a:t>
            </a:fld>
            <a:endParaRPr lang="en-US"/>
          </a:p>
        </p:txBody>
      </p:sp>
    </p:spTree>
    <p:extLst>
      <p:ext uri="{BB962C8B-B14F-4D97-AF65-F5344CB8AC3E}">
        <p14:creationId xmlns:p14="http://schemas.microsoft.com/office/powerpoint/2010/main" xmlns="" val="381866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smtClean="0"/>
              <a:t>Why &amp; How</a:t>
            </a:r>
          </a:p>
          <a:p>
            <a:pPr marL="457200" indent="-457200">
              <a:buFontTx/>
              <a:buChar char="-"/>
            </a:pPr>
            <a:r>
              <a:rPr lang="en-US" dirty="0" smtClean="0"/>
              <a:t>Examples of similar platforms and why it is pertinent for </a:t>
            </a:r>
            <a:r>
              <a:rPr lang="en-US" dirty="0" err="1" smtClean="0"/>
              <a:t>Bville</a:t>
            </a:r>
            <a:r>
              <a:rPr lang="en-US" dirty="0" smtClean="0"/>
              <a:t> (…?): importan</a:t>
            </a:r>
            <a:r>
              <a:rPr lang="en-US" baseline="0" dirty="0" smtClean="0"/>
              <a:t>t to visualize and contextualize issues within the community and through </a:t>
            </a:r>
            <a:r>
              <a:rPr lang="en-US" baseline="0" dirty="0" err="1" smtClean="0"/>
              <a:t>Ushahidi</a:t>
            </a:r>
            <a:r>
              <a:rPr lang="en-US" baseline="0" dirty="0" smtClean="0"/>
              <a:t>, BP is able to aggregate data and use data in order to advocate for the community</a:t>
            </a:r>
            <a:endParaRPr lang="en-US" dirty="0" smtClean="0"/>
          </a:p>
          <a:p>
            <a:pPr marL="457200" indent="-457200">
              <a:buFontTx/>
              <a:buChar char="-"/>
            </a:pPr>
            <a:r>
              <a:rPr lang="en-US" dirty="0" smtClean="0"/>
              <a:t>What we’re crowd sourcing: we are crowdsourcing</a:t>
            </a:r>
            <a:r>
              <a:rPr lang="en-US" baseline="0" dirty="0" smtClean="0"/>
              <a:t> instances of public safety concerns, municipal concerns, events in order to formalize what the community is verbally expressing </a:t>
            </a:r>
            <a:endParaRPr lang="en-US" dirty="0" smtClean="0"/>
          </a:p>
          <a:p>
            <a:pPr marL="457200" indent="-457200">
              <a:buFontTx/>
              <a:buChar char="-"/>
            </a:pPr>
            <a:r>
              <a:rPr lang="en-US" dirty="0" smtClean="0"/>
              <a:t>Advantages to this option within client’s and community’s needs: this option</a:t>
            </a:r>
            <a:r>
              <a:rPr lang="en-US" baseline="0" dirty="0" smtClean="0"/>
              <a:t> is relatively simple, cost effective, and will be able to create useful data that BP can use </a:t>
            </a:r>
            <a:endParaRPr lang="en-US" dirty="0" smtClean="0"/>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8</a:t>
            </a:fld>
            <a:endParaRPr lang="en-US"/>
          </a:p>
        </p:txBody>
      </p:sp>
    </p:spTree>
    <p:extLst>
      <p:ext uri="{BB962C8B-B14F-4D97-AF65-F5344CB8AC3E}">
        <p14:creationId xmlns:p14="http://schemas.microsoft.com/office/powerpoint/2010/main" xmlns="" val="115735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Challenges: did not have a great deal of community input,</a:t>
            </a:r>
            <a:r>
              <a:rPr lang="en-US" baseline="0" dirty="0" smtClean="0"/>
              <a:t> as expressed previously by lack of attendance at meetings </a:t>
            </a:r>
            <a:endParaRPr lang="en-US" dirty="0" smtClean="0"/>
          </a:p>
          <a:p>
            <a:pPr marL="171450" indent="-171450">
              <a:buFont typeface="Arial" pitchFamily="34" charset="0"/>
              <a:buChar char="•"/>
            </a:pPr>
            <a:r>
              <a:rPr lang="en-US" dirty="0" smtClean="0"/>
              <a:t>Mostly comprised of BP staff and us testing site</a:t>
            </a:r>
          </a:p>
          <a:p>
            <a:pPr marL="171450" indent="-171450">
              <a:buFont typeface="Arial" pitchFamily="34" charset="0"/>
              <a:buChar char="•"/>
            </a:pPr>
            <a:r>
              <a:rPr lang="en-US" dirty="0" smtClean="0"/>
              <a:t>Youth group may help in future data collection as BP uses it</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13</a:t>
            </a:fld>
            <a:endParaRPr lang="en-US"/>
          </a:p>
        </p:txBody>
      </p:sp>
    </p:spTree>
    <p:extLst>
      <p:ext uri="{BB962C8B-B14F-4D97-AF65-F5344CB8AC3E}">
        <p14:creationId xmlns:p14="http://schemas.microsoft.com/office/powerpoint/2010/main" xmlns="" val="179549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dirty="0" smtClean="0"/>
              <a:t>Community information from community – potentially sensitive information + Positive info sharing to increase involvement</a:t>
            </a:r>
          </a:p>
          <a:p>
            <a:pPr marL="457200" indent="-457200">
              <a:buFontTx/>
              <a:buChar char="-"/>
            </a:pPr>
            <a:r>
              <a:rPr lang="en-US" dirty="0" smtClean="0"/>
              <a:t>Can be used for advocacy. Give BP stats and stronger voice with DOT and other city agencies</a:t>
            </a:r>
          </a:p>
          <a:p>
            <a:pPr marL="457200" indent="-457200">
              <a:buFontTx/>
              <a:buChar char="-"/>
            </a:pPr>
            <a:r>
              <a:rPr lang="en-US" dirty="0" smtClean="0"/>
              <a:t>Promote online community and  info-sharing to empower members</a:t>
            </a:r>
          </a:p>
          <a:p>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14</a:t>
            </a:fld>
            <a:endParaRPr lang="en-US"/>
          </a:p>
        </p:txBody>
      </p:sp>
    </p:spTree>
    <p:extLst>
      <p:ext uri="{BB962C8B-B14F-4D97-AF65-F5344CB8AC3E}">
        <p14:creationId xmlns:p14="http://schemas.microsoft.com/office/powerpoint/2010/main" xmlns="" val="408315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pPr>
            <a:r>
              <a:rPr lang="en-US" dirty="0" smtClean="0"/>
              <a:t>Created low-maintenance, low cost tool for client</a:t>
            </a:r>
          </a:p>
          <a:p>
            <a:pPr marL="457200" indent="-457200">
              <a:buFont typeface="Arial" pitchFamily="34" charset="0"/>
              <a:buChar char="•"/>
            </a:pPr>
            <a:r>
              <a:rPr lang="en-US" dirty="0" smtClean="0"/>
              <a:t>Fits in well with client needs: addresses</a:t>
            </a:r>
            <a:r>
              <a:rPr lang="en-US" baseline="0" dirty="0" smtClean="0"/>
              <a:t> the issue of needing to formalize </a:t>
            </a:r>
            <a:r>
              <a:rPr lang="en-US" baseline="0" dirty="0" err="1" smtClean="0"/>
              <a:t>brownsville</a:t>
            </a:r>
            <a:r>
              <a:rPr lang="en-US" baseline="0" dirty="0" smtClean="0"/>
              <a:t> community grievances in order to better advocate for the community </a:t>
            </a:r>
            <a:endParaRPr lang="en-US" dirty="0" smtClean="0"/>
          </a:p>
          <a:p>
            <a:pPr marL="457200" indent="-457200">
              <a:buFont typeface="Arial" pitchFamily="34" charset="0"/>
              <a:buChar char="•"/>
            </a:pPr>
            <a:r>
              <a:rPr lang="en-US" dirty="0" smtClean="0"/>
              <a:t>Learned how to create </a:t>
            </a:r>
            <a:r>
              <a:rPr lang="en-US" dirty="0" err="1" smtClean="0"/>
              <a:t>Ushahidi</a:t>
            </a:r>
            <a:r>
              <a:rPr lang="en-US" dirty="0" smtClean="0"/>
              <a:t> platform site and text message database: useful</a:t>
            </a:r>
            <a:r>
              <a:rPr lang="en-US" baseline="0" dirty="0" smtClean="0"/>
              <a:t> to both us as students, but also this community because of the ability to reach differing members of society</a:t>
            </a:r>
            <a:endParaRPr lang="en-US" dirty="0" smtClean="0"/>
          </a:p>
          <a:p>
            <a:pPr marL="457200" indent="-457200">
              <a:buFont typeface="Arial" pitchFamily="34" charset="0"/>
              <a:buChar char="•"/>
            </a:pPr>
            <a:r>
              <a:rPr lang="en-US" dirty="0" smtClean="0"/>
              <a:t>Linked website with many other useful community tools (BP Twitter feed, iPhone app, </a:t>
            </a:r>
            <a:r>
              <a:rPr lang="en-US" dirty="0" err="1" smtClean="0"/>
              <a:t>etc</a:t>
            </a:r>
            <a:r>
              <a:rPr lang="en-US" dirty="0" smtClean="0"/>
              <a: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15</a:t>
            </a:fld>
            <a:endParaRPr lang="en-US"/>
          </a:p>
        </p:txBody>
      </p:sp>
    </p:spTree>
    <p:extLst>
      <p:ext uri="{BB962C8B-B14F-4D97-AF65-F5344CB8AC3E}">
        <p14:creationId xmlns:p14="http://schemas.microsoft.com/office/powerpoint/2010/main" xmlns="" val="306289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Text # on every corner not possible: </a:t>
            </a:r>
            <a:r>
              <a:rPr lang="en-US" dirty="0" err="1" smtClean="0"/>
              <a:t>Bville</a:t>
            </a:r>
            <a:r>
              <a:rPr lang="en-US" baseline="0" dirty="0" smtClean="0"/>
              <a:t> Partnership doesn’t have the capability of posting either signs or placards around the community, may not be understood by the community</a:t>
            </a:r>
            <a:endParaRPr lang="en-US" dirty="0" smtClean="0"/>
          </a:p>
          <a:p>
            <a:pPr marL="171450" indent="-171450">
              <a:buFont typeface="Arial" pitchFamily="34" charset="0"/>
              <a:buChar char="•"/>
            </a:pPr>
            <a:r>
              <a:rPr lang="en-US" dirty="0" smtClean="0"/>
              <a:t>Participation from community &amp; Trust</a:t>
            </a:r>
            <a:r>
              <a:rPr lang="en-US" baseline="0" dirty="0" smtClean="0"/>
              <a:t>: Set up multiple meetings, hoping for community input, however on at least two occasions, almost no one (James) came to the meeting; also community was weary of us, didn’t feel comfortable talking around us, thought Stephanie and Danielle were cops in plain clothes</a:t>
            </a:r>
          </a:p>
          <a:p>
            <a:pPr marL="171450" indent="-171450">
              <a:buFont typeface="Arial" pitchFamily="34" charset="0"/>
              <a:buChar char="•"/>
            </a:pPr>
            <a:r>
              <a:rPr lang="en-US" dirty="0" smtClean="0"/>
              <a:t>Keywords in text </a:t>
            </a:r>
            <a:r>
              <a:rPr lang="en-US" dirty="0" err="1" smtClean="0"/>
              <a:t>msg</a:t>
            </a:r>
            <a:r>
              <a:rPr lang="en-US" dirty="0" smtClean="0"/>
              <a:t> database don’t work: key words must be used first in the text messaging in order to illicit different responses…in other words unless the community instinctively types the</a:t>
            </a:r>
            <a:r>
              <a:rPr lang="en-US" baseline="0" dirty="0" smtClean="0"/>
              <a:t> key word first, there is no point to setting up different responses</a:t>
            </a:r>
            <a:endParaRPr lang="en-US" dirty="0" smtClean="0"/>
          </a:p>
          <a:p>
            <a:pPr marL="171450" indent="-171450">
              <a:buFont typeface="Arial" pitchFamily="34" charset="0"/>
              <a:buChar char="•"/>
            </a:pPr>
            <a:r>
              <a:rPr lang="en-US" dirty="0" smtClean="0"/>
              <a:t>Limited technical skills with website:</a:t>
            </a:r>
            <a:r>
              <a:rPr lang="en-US" baseline="0" dirty="0" smtClean="0"/>
              <a:t> we had to make the website user friendly and accessible for whomever at BP was going to take it over and implement it. It also had to be time efficient so as not to take a lot of time to manage everyday. </a:t>
            </a:r>
            <a:endParaRPr lang="en-US" dirty="0"/>
          </a:p>
        </p:txBody>
      </p:sp>
      <p:sp>
        <p:nvSpPr>
          <p:cNvPr id="4" name="Slide Number Placeholder 3"/>
          <p:cNvSpPr>
            <a:spLocks noGrp="1"/>
          </p:cNvSpPr>
          <p:nvPr>
            <p:ph type="sldNum" sz="quarter" idx="10"/>
          </p:nvPr>
        </p:nvSpPr>
        <p:spPr/>
        <p:txBody>
          <a:bodyPr/>
          <a:lstStyle/>
          <a:p>
            <a:fld id="{D81D657C-1E5F-45D8-A2FC-315AA02812F0}" type="slidenum">
              <a:rPr lang="en-US" smtClean="0"/>
              <a:pPr/>
              <a:t>16</a:t>
            </a:fld>
            <a:endParaRPr lang="en-US"/>
          </a:p>
        </p:txBody>
      </p:sp>
    </p:spTree>
    <p:extLst>
      <p:ext uri="{BB962C8B-B14F-4D97-AF65-F5344CB8AC3E}">
        <p14:creationId xmlns:p14="http://schemas.microsoft.com/office/powerpoint/2010/main" xmlns="" val="142959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8" name="Slide Number Placeholder 7"/>
          <p:cNvSpPr>
            <a:spLocks noGrp="1"/>
          </p:cNvSpPr>
          <p:nvPr>
            <p:ph type="sldNum" sz="quarter" idx="11"/>
          </p:nvPr>
        </p:nvSpPr>
        <p:spPr/>
        <p:txBody>
          <a:bodyPr/>
          <a:lstStyle/>
          <a:p>
            <a:fld id="{5B5CEDEE-30AD-41F8-B3F6-48A3FB5915C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CEDEE-30AD-41F8-B3F6-48A3FB5915C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CEDEE-30AD-41F8-B3F6-48A3FB5915C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CEDEE-30AD-41F8-B3F6-48A3FB5915C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432E81-00BB-409D-B788-DF359EBF9F9F}" type="datetimeFigureOut">
              <a:rPr lang="en-US" smtClean="0"/>
              <a:pPr/>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CEDEE-30AD-41F8-B3F6-48A3FB5915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432E81-00BB-409D-B788-DF359EBF9F9F}" type="datetimeFigureOut">
              <a:rPr lang="en-US" smtClean="0"/>
              <a:pPr/>
              <a:t>12/15/2011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B5CEDEE-30AD-41F8-B3F6-48A3FB5915C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www.bvilleloop.com/"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953000"/>
            <a:ext cx="8305800" cy="1877437"/>
          </a:xfrm>
          <a:prstGeom prst="rect">
            <a:avLst/>
          </a:prstGeom>
          <a:noFill/>
        </p:spPr>
        <p:txBody>
          <a:bodyPr wrap="square" rtlCol="0">
            <a:spAutoFit/>
          </a:bodyPr>
          <a:lstStyle/>
          <a:p>
            <a:pPr algn="ctr"/>
            <a:r>
              <a:rPr lang="en-US" b="1" dirty="0" smtClean="0">
                <a:solidFill>
                  <a:schemeClr val="accent2">
                    <a:lumMod val="50000"/>
                  </a:schemeClr>
                </a:solidFill>
              </a:rPr>
              <a:t>Crowd Sourced City FINAL Presentation</a:t>
            </a:r>
          </a:p>
          <a:p>
            <a:pPr algn="ctr"/>
            <a:r>
              <a:rPr lang="en-US" b="1" dirty="0" smtClean="0">
                <a:solidFill>
                  <a:schemeClr val="accent2">
                    <a:lumMod val="50000"/>
                  </a:schemeClr>
                </a:solidFill>
              </a:rPr>
              <a:t>December 15, 2011</a:t>
            </a:r>
          </a:p>
          <a:p>
            <a:pPr algn="ctr"/>
            <a:endParaRPr lang="en-US" sz="2000" b="1" dirty="0" smtClean="0">
              <a:solidFill>
                <a:schemeClr val="accent2">
                  <a:lumMod val="50000"/>
                </a:schemeClr>
              </a:solidFill>
            </a:endParaRPr>
          </a:p>
          <a:p>
            <a:pPr algn="ctr"/>
            <a:r>
              <a:rPr lang="en-US" sz="2000" b="1" dirty="0" smtClean="0">
                <a:solidFill>
                  <a:schemeClr val="accent2">
                    <a:lumMod val="50000"/>
                  </a:schemeClr>
                </a:solidFill>
              </a:rPr>
              <a:t>Aisha </a:t>
            </a:r>
            <a:r>
              <a:rPr lang="en-US" sz="2000" b="1" dirty="0" err="1">
                <a:solidFill>
                  <a:schemeClr val="accent2">
                    <a:lumMod val="50000"/>
                  </a:schemeClr>
                </a:solidFill>
              </a:rPr>
              <a:t>Qamar</a:t>
            </a:r>
            <a:r>
              <a:rPr lang="en-US" sz="2000" b="1" dirty="0">
                <a:solidFill>
                  <a:schemeClr val="accent2">
                    <a:lumMod val="50000"/>
                  </a:schemeClr>
                </a:solidFill>
              </a:rPr>
              <a:t> </a:t>
            </a:r>
            <a:r>
              <a:rPr lang="en-US" sz="2000" b="1" dirty="0" smtClean="0">
                <a:solidFill>
                  <a:srgbClr val="C00000"/>
                </a:solidFill>
              </a:rPr>
              <a:t>•</a:t>
            </a:r>
            <a:r>
              <a:rPr lang="en-US" sz="2000" b="1" dirty="0" smtClean="0">
                <a:solidFill>
                  <a:schemeClr val="accent2"/>
                </a:solidFill>
              </a:rPr>
              <a:t> </a:t>
            </a:r>
            <a:r>
              <a:rPr lang="en-US" sz="2000" b="1" dirty="0" smtClean="0">
                <a:solidFill>
                  <a:schemeClr val="accent2">
                    <a:lumMod val="50000"/>
                  </a:schemeClr>
                </a:solidFill>
              </a:rPr>
              <a:t>Danielle </a:t>
            </a:r>
            <a:r>
              <a:rPr lang="en-US" sz="2000" b="1" dirty="0" err="1">
                <a:solidFill>
                  <a:schemeClr val="accent2">
                    <a:lumMod val="50000"/>
                  </a:schemeClr>
                </a:solidFill>
              </a:rPr>
              <a:t>Dowler</a:t>
            </a:r>
            <a:r>
              <a:rPr lang="en-US" sz="2000" b="1" dirty="0">
                <a:solidFill>
                  <a:schemeClr val="accent2">
                    <a:lumMod val="50000"/>
                  </a:schemeClr>
                </a:solidFill>
              </a:rPr>
              <a:t> </a:t>
            </a:r>
            <a:r>
              <a:rPr lang="en-US" sz="2000" b="1" dirty="0" smtClean="0">
                <a:solidFill>
                  <a:schemeClr val="accent2"/>
                </a:solidFill>
              </a:rPr>
              <a:t> </a:t>
            </a:r>
          </a:p>
          <a:p>
            <a:pPr algn="ctr"/>
            <a:r>
              <a:rPr lang="en-US" sz="2000" b="1" dirty="0" err="1" smtClean="0">
                <a:solidFill>
                  <a:schemeClr val="accent2">
                    <a:lumMod val="50000"/>
                  </a:schemeClr>
                </a:solidFill>
              </a:rPr>
              <a:t>Norabelle</a:t>
            </a:r>
            <a:r>
              <a:rPr lang="en-US" sz="2000" b="1" dirty="0" smtClean="0">
                <a:solidFill>
                  <a:schemeClr val="accent2">
                    <a:lumMod val="50000"/>
                  </a:schemeClr>
                </a:solidFill>
              </a:rPr>
              <a:t> </a:t>
            </a:r>
            <a:r>
              <a:rPr lang="en-US" sz="2000" b="1" dirty="0">
                <a:solidFill>
                  <a:schemeClr val="accent2">
                    <a:lumMod val="50000"/>
                  </a:schemeClr>
                </a:solidFill>
              </a:rPr>
              <a:t>Greenberger </a:t>
            </a:r>
            <a:r>
              <a:rPr lang="en-US" sz="2000" b="1" dirty="0" smtClean="0">
                <a:solidFill>
                  <a:schemeClr val="accent2"/>
                </a:solidFill>
              </a:rPr>
              <a:t>• </a:t>
            </a:r>
            <a:r>
              <a:rPr lang="en-US" sz="2000" b="1" dirty="0" smtClean="0">
                <a:solidFill>
                  <a:schemeClr val="accent2">
                    <a:lumMod val="50000"/>
                  </a:schemeClr>
                </a:solidFill>
              </a:rPr>
              <a:t>Stephanie </a:t>
            </a:r>
            <a:r>
              <a:rPr lang="en-US" sz="2000" b="1" dirty="0">
                <a:solidFill>
                  <a:schemeClr val="accent2">
                    <a:lumMod val="50000"/>
                  </a:schemeClr>
                </a:solidFill>
              </a:rPr>
              <a:t>Servetz</a:t>
            </a:r>
            <a:endParaRPr lang="en-US" sz="2000" dirty="0">
              <a:solidFill>
                <a:schemeClr val="accent2">
                  <a:lumMod val="50000"/>
                </a:schemeClr>
              </a:solidFill>
            </a:endParaRPr>
          </a:p>
          <a:p>
            <a:endParaRPr lang="en-US" sz="20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xmlns="" val="0"/>
              </a:ext>
            </a:extLst>
          </a:blip>
          <a:srcRect r="1852"/>
          <a:stretch/>
        </p:blipFill>
        <p:spPr>
          <a:xfrm>
            <a:off x="1295400" y="470491"/>
            <a:ext cx="6731000" cy="4164418"/>
          </a:xfrm>
          <a:prstGeom prst="rect">
            <a:avLst/>
          </a:prstGeom>
        </p:spPr>
      </p:pic>
    </p:spTree>
    <p:extLst>
      <p:ext uri="{BB962C8B-B14F-4D97-AF65-F5344CB8AC3E}">
        <p14:creationId xmlns:p14="http://schemas.microsoft.com/office/powerpoint/2010/main" xmlns="" val="165450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1981200" y="1290143"/>
            <a:ext cx="838200" cy="39270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8200" y="6092626"/>
            <a:ext cx="7620000" cy="707886"/>
          </a:xfrm>
          <a:prstGeom prst="rect">
            <a:avLst/>
          </a:prstGeom>
        </p:spPr>
        <p:txBody>
          <a:bodyPr wrap="square">
            <a:spAutoFit/>
          </a:bodyPr>
          <a:lstStyle/>
          <a:p>
            <a:pPr algn="r"/>
            <a:r>
              <a:rPr lang="en-US" sz="4000" b="1" dirty="0" smtClean="0">
                <a:ln w="10541" cmpd="sng">
                  <a:solidFill>
                    <a:schemeClr val="accent1">
                      <a:shade val="88000"/>
                      <a:satMod val="110000"/>
                    </a:schemeClr>
                  </a:solidFill>
                  <a:prstDash val="solid"/>
                </a:ln>
              </a:rPr>
              <a:t>How it Works</a:t>
            </a:r>
            <a:endParaRPr lang="en-US" sz="4000" b="1" dirty="0">
              <a:ln w="10541" cmpd="sng">
                <a:solidFill>
                  <a:schemeClr val="accent1">
                    <a:shade val="88000"/>
                    <a:satMod val="110000"/>
                  </a:schemeClr>
                </a:solidFill>
                <a:prstDash val="solid"/>
              </a:ln>
            </a:endParaRPr>
          </a:p>
        </p:txBody>
      </p:sp>
      <p:grpSp>
        <p:nvGrpSpPr>
          <p:cNvPr id="11" name="Group 10"/>
          <p:cNvGrpSpPr/>
          <p:nvPr/>
        </p:nvGrpSpPr>
        <p:grpSpPr>
          <a:xfrm>
            <a:off x="3248025" y="543520"/>
            <a:ext cx="1704975" cy="2809280"/>
            <a:chOff x="3124200" y="772120"/>
            <a:chExt cx="1704975" cy="2809280"/>
          </a:xfrm>
        </p:grpSpPr>
        <p:grpSp>
          <p:nvGrpSpPr>
            <p:cNvPr id="8" name="Group 7"/>
            <p:cNvGrpSpPr/>
            <p:nvPr/>
          </p:nvGrpSpPr>
          <p:grpSpPr>
            <a:xfrm>
              <a:off x="3124200" y="772120"/>
              <a:ext cx="1704975" cy="1885950"/>
              <a:chOff x="4325484" y="1485900"/>
              <a:chExt cx="1704975" cy="188595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5484" y="1485900"/>
                <a:ext cx="1704975" cy="18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720771" y="1753969"/>
                <a:ext cx="829050" cy="646331"/>
              </a:xfrm>
              <a:prstGeom prst="rect">
                <a:avLst/>
              </a:prstGeom>
              <a:solidFill>
                <a:schemeClr val="bg1"/>
              </a:solidFill>
            </p:spPr>
            <p:txBody>
              <a:bodyPr wrap="square" rtlCol="0">
                <a:spAutoFit/>
              </a:bodyPr>
              <a:lstStyle/>
              <a:p>
                <a:r>
                  <a:rPr lang="en-US" sz="900" dirty="0" smtClean="0"/>
                  <a:t>There is a street light out. I feel unsafe</a:t>
                </a:r>
                <a:endParaRPr lang="en-US" sz="900" dirty="0"/>
              </a:p>
            </p:txBody>
          </p:sp>
        </p:grpSp>
        <p:sp>
          <p:nvSpPr>
            <p:cNvPr id="7" name="TextBox 6"/>
            <p:cNvSpPr txBox="1"/>
            <p:nvPr/>
          </p:nvSpPr>
          <p:spPr>
            <a:xfrm>
              <a:off x="3213357" y="2658070"/>
              <a:ext cx="1441310" cy="923330"/>
            </a:xfrm>
            <a:prstGeom prst="rect">
              <a:avLst/>
            </a:prstGeom>
            <a:noFill/>
          </p:spPr>
          <p:txBody>
            <a:bodyPr wrap="square" rtlCol="0">
              <a:spAutoFit/>
            </a:bodyPr>
            <a:lstStyle/>
            <a:p>
              <a:r>
                <a:rPr lang="en-US" dirty="0" smtClean="0"/>
                <a:t>Text the Brownsville LOOP</a:t>
              </a:r>
              <a:endParaRPr lang="en-US" dirty="0"/>
            </a:p>
          </p:txBody>
        </p:sp>
      </p:grpSp>
      <p:grpSp>
        <p:nvGrpSpPr>
          <p:cNvPr id="10" name="Group 9"/>
          <p:cNvGrpSpPr/>
          <p:nvPr/>
        </p:nvGrpSpPr>
        <p:grpSpPr>
          <a:xfrm>
            <a:off x="118130" y="444190"/>
            <a:ext cx="2053570" cy="2980345"/>
            <a:chOff x="80030" y="601055"/>
            <a:chExt cx="2053570" cy="2980345"/>
          </a:xfrm>
        </p:grpSpPr>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5434" t="8122" r="17577"/>
            <a:stretch/>
          </p:blipFill>
          <p:spPr>
            <a:xfrm>
              <a:off x="308227" y="601055"/>
              <a:ext cx="1233714" cy="1965617"/>
            </a:xfrm>
            <a:prstGeom prst="rect">
              <a:avLst/>
            </a:prstGeom>
            <a:ln>
              <a:solidFill>
                <a:schemeClr val="tx1"/>
              </a:solidFill>
            </a:ln>
          </p:spPr>
        </p:pic>
        <p:sp>
          <p:nvSpPr>
            <p:cNvPr id="24" name="TextBox 23"/>
            <p:cNvSpPr txBox="1"/>
            <p:nvPr/>
          </p:nvSpPr>
          <p:spPr>
            <a:xfrm>
              <a:off x="80030" y="2658070"/>
              <a:ext cx="2053570" cy="923330"/>
            </a:xfrm>
            <a:prstGeom prst="rect">
              <a:avLst/>
            </a:prstGeom>
            <a:noFill/>
          </p:spPr>
          <p:txBody>
            <a:bodyPr wrap="square" rtlCol="0">
              <a:spAutoFit/>
            </a:bodyPr>
            <a:lstStyle/>
            <a:p>
              <a:r>
                <a:rPr lang="en-US" dirty="0" smtClean="0"/>
                <a:t>See something you want to tell us about? </a:t>
              </a:r>
              <a:endParaRPr lang="en-US" dirty="0"/>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3886199"/>
            <a:ext cx="3873307" cy="27432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8" name="TextBox 27"/>
          <p:cNvSpPr txBox="1"/>
          <p:nvPr/>
        </p:nvSpPr>
        <p:spPr>
          <a:xfrm>
            <a:off x="4572000" y="4462218"/>
            <a:ext cx="3456138" cy="923330"/>
          </a:xfrm>
          <a:prstGeom prst="rect">
            <a:avLst/>
          </a:prstGeom>
          <a:noFill/>
        </p:spPr>
        <p:txBody>
          <a:bodyPr wrap="square" rtlCol="0">
            <a:spAutoFit/>
          </a:bodyPr>
          <a:lstStyle/>
          <a:p>
            <a:r>
              <a:rPr lang="en-US" dirty="0" smtClean="0"/>
              <a:t>Then check out your posting on bvilleloop.com … And see what others are saying too!!!</a:t>
            </a:r>
            <a:endParaRPr lang="en-US" dirty="0"/>
          </a:p>
        </p:txBody>
      </p:sp>
      <p:sp>
        <p:nvSpPr>
          <p:cNvPr id="29" name="Right Arrow 28"/>
          <p:cNvSpPr/>
          <p:nvPr/>
        </p:nvSpPr>
        <p:spPr>
          <a:xfrm>
            <a:off x="5410200" y="1290143"/>
            <a:ext cx="838200" cy="392703"/>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629400" y="287325"/>
            <a:ext cx="2133600" cy="3483206"/>
            <a:chOff x="6478488" y="192759"/>
            <a:chExt cx="2133600" cy="3483206"/>
          </a:xfrm>
        </p:grpSpPr>
        <p:sp>
          <p:nvSpPr>
            <p:cNvPr id="30" name="TextBox 29"/>
            <p:cNvSpPr txBox="1"/>
            <p:nvPr/>
          </p:nvSpPr>
          <p:spPr>
            <a:xfrm>
              <a:off x="6478488" y="3029634"/>
              <a:ext cx="2133600" cy="646331"/>
            </a:xfrm>
            <a:prstGeom prst="rect">
              <a:avLst/>
            </a:prstGeom>
            <a:noFill/>
          </p:spPr>
          <p:txBody>
            <a:bodyPr wrap="square" rtlCol="0">
              <a:spAutoFit/>
            </a:bodyPr>
            <a:lstStyle/>
            <a:p>
              <a:r>
                <a:rPr lang="en-US" dirty="0" smtClean="0"/>
                <a:t>We’ll let you know we got your text</a:t>
              </a:r>
              <a:endParaRPr lang="en-US" dirty="0"/>
            </a:p>
          </p:txBody>
        </p:sp>
        <p:pic>
          <p:nvPicPr>
            <p:cNvPr id="1026" name="Picture 2" descr="C:\Users\Corndog\Downloads\photo (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1918" y="192759"/>
              <a:ext cx="1846740" cy="277011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579750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399"/>
            <a:ext cx="8138065" cy="984885"/>
          </a:xfrm>
          <a:prstGeom prst="rect">
            <a:avLst/>
          </a:prstGeom>
          <a:noFill/>
        </p:spPr>
        <p:txBody>
          <a:bodyPr wrap="none" rtlCol="0">
            <a:spAutoFit/>
          </a:bodyPr>
          <a:lstStyle/>
          <a:p>
            <a:r>
              <a:rPr lang="en-US" sz="4000" b="1" dirty="0" smtClean="0">
                <a:ln w="10541" cmpd="sng">
                  <a:solidFill>
                    <a:schemeClr val="accent1">
                      <a:shade val="88000"/>
                      <a:satMod val="110000"/>
                    </a:schemeClr>
                  </a:solidFill>
                  <a:prstDash val="solid"/>
                </a:ln>
              </a:rPr>
              <a:t>How to keep Brownsville in the Loop:</a:t>
            </a:r>
            <a:endParaRPr lang="en-US" sz="4000" b="1" dirty="0">
              <a:ln w="10541" cmpd="sng">
                <a:solidFill>
                  <a:schemeClr val="accent1">
                    <a:shade val="88000"/>
                    <a:satMod val="110000"/>
                  </a:schemeClr>
                </a:solidFill>
                <a:prstDash val="solid"/>
              </a:ln>
            </a:endParaRPr>
          </a:p>
          <a:p>
            <a:endParaRPr lang="en-US" dirty="0"/>
          </a:p>
        </p:txBody>
      </p:sp>
      <p:grpSp>
        <p:nvGrpSpPr>
          <p:cNvPr id="17" name="Group 16"/>
          <p:cNvGrpSpPr/>
          <p:nvPr/>
        </p:nvGrpSpPr>
        <p:grpSpPr>
          <a:xfrm>
            <a:off x="4334953" y="838200"/>
            <a:ext cx="4504247" cy="5143500"/>
            <a:chOff x="4334953" y="838200"/>
            <a:chExt cx="4504247" cy="5143500"/>
          </a:xfrm>
        </p:grpSpPr>
        <p:grpSp>
          <p:nvGrpSpPr>
            <p:cNvPr id="11" name="Group 10"/>
            <p:cNvGrpSpPr/>
            <p:nvPr/>
          </p:nvGrpSpPr>
          <p:grpSpPr>
            <a:xfrm>
              <a:off x="5791200" y="838200"/>
              <a:ext cx="742043" cy="533400"/>
              <a:chOff x="457200" y="0"/>
              <a:chExt cx="742043" cy="533400"/>
            </a:xfrm>
          </p:grpSpPr>
          <p:sp>
            <p:nvSpPr>
              <p:cNvPr id="14" name="TextBox 13"/>
              <p:cNvSpPr txBox="1"/>
              <p:nvPr/>
            </p:nvSpPr>
            <p:spPr>
              <a:xfrm>
                <a:off x="589643" y="0"/>
                <a:ext cx="609600" cy="461665"/>
              </a:xfrm>
              <a:prstGeom prst="rect">
                <a:avLst/>
              </a:prstGeom>
              <a:noFill/>
            </p:spPr>
            <p:txBody>
              <a:bodyPr wrap="square" rtlCol="0">
                <a:spAutoFit/>
              </a:bodyPr>
              <a:lstStyle/>
              <a:p>
                <a:r>
                  <a:rPr lang="en-US" sz="2400" b="1" dirty="0">
                    <a:solidFill>
                      <a:srgbClr val="C00000"/>
                    </a:solidFill>
                  </a:rPr>
                  <a:t>2</a:t>
                </a:r>
              </a:p>
            </p:txBody>
          </p:sp>
          <p:sp>
            <p:nvSpPr>
              <p:cNvPr id="15" name="Oval 14"/>
              <p:cNvSpPr/>
              <p:nvPr/>
            </p:nvSpPr>
            <p:spPr>
              <a:xfrm>
                <a:off x="457200" y="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4334953" y="1524000"/>
              <a:ext cx="4504247" cy="3669153"/>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319486" y="5335369"/>
              <a:ext cx="3062514" cy="646331"/>
            </a:xfrm>
            <a:prstGeom prst="rect">
              <a:avLst/>
            </a:prstGeom>
            <a:noFill/>
          </p:spPr>
          <p:txBody>
            <a:bodyPr wrap="square" rtlCol="0">
              <a:spAutoFit/>
            </a:bodyPr>
            <a:lstStyle/>
            <a:p>
              <a:r>
                <a:rPr lang="en-US" dirty="0" smtClean="0"/>
                <a:t>Send an email to </a:t>
              </a:r>
            </a:p>
            <a:p>
              <a:r>
                <a:rPr lang="en-US" b="1" dirty="0" smtClean="0"/>
                <a:t>loop@bvilleloop.com</a:t>
              </a:r>
            </a:p>
          </p:txBody>
        </p:sp>
      </p:grpSp>
      <p:grpSp>
        <p:nvGrpSpPr>
          <p:cNvPr id="10" name="Group 9"/>
          <p:cNvGrpSpPr/>
          <p:nvPr/>
        </p:nvGrpSpPr>
        <p:grpSpPr>
          <a:xfrm>
            <a:off x="609600" y="838200"/>
            <a:ext cx="3276600" cy="5791200"/>
            <a:chOff x="647700" y="838200"/>
            <a:chExt cx="3276600" cy="5791200"/>
          </a:xfrm>
        </p:grpSpPr>
        <p:sp>
          <p:nvSpPr>
            <p:cNvPr id="6" name="TextBox 5"/>
            <p:cNvSpPr txBox="1"/>
            <p:nvPr/>
          </p:nvSpPr>
          <p:spPr>
            <a:xfrm>
              <a:off x="914400" y="5983069"/>
              <a:ext cx="3009900" cy="646331"/>
            </a:xfrm>
            <a:prstGeom prst="rect">
              <a:avLst/>
            </a:prstGeom>
            <a:noFill/>
          </p:spPr>
          <p:txBody>
            <a:bodyPr wrap="square" rtlCol="0">
              <a:spAutoFit/>
            </a:bodyPr>
            <a:lstStyle/>
            <a:p>
              <a:r>
                <a:rPr lang="en-US" dirty="0" smtClean="0"/>
                <a:t>Send a text message </a:t>
              </a:r>
            </a:p>
            <a:p>
              <a:r>
                <a:rPr lang="en-US" dirty="0" smtClean="0"/>
                <a:t>to: </a:t>
              </a:r>
              <a:r>
                <a:rPr lang="en-US" b="1" dirty="0" smtClean="0"/>
                <a:t>312-560-7937</a:t>
              </a:r>
              <a:endParaRPr lang="en-US" dirty="0"/>
            </a:p>
          </p:txBody>
        </p:sp>
        <p:grpSp>
          <p:nvGrpSpPr>
            <p:cNvPr id="7" name="Group 6"/>
            <p:cNvGrpSpPr/>
            <p:nvPr/>
          </p:nvGrpSpPr>
          <p:grpSpPr>
            <a:xfrm>
              <a:off x="1828800" y="838200"/>
              <a:ext cx="742043" cy="533400"/>
              <a:chOff x="457200" y="152400"/>
              <a:chExt cx="742043" cy="533400"/>
            </a:xfrm>
          </p:grpSpPr>
          <p:sp>
            <p:nvSpPr>
              <p:cNvPr id="8" name="TextBox 7"/>
              <p:cNvSpPr txBox="1"/>
              <p:nvPr/>
            </p:nvSpPr>
            <p:spPr>
              <a:xfrm>
                <a:off x="589643" y="167620"/>
                <a:ext cx="609600" cy="461665"/>
              </a:xfrm>
              <a:prstGeom prst="rect">
                <a:avLst/>
              </a:prstGeom>
              <a:noFill/>
            </p:spPr>
            <p:txBody>
              <a:bodyPr wrap="square" rtlCol="0">
                <a:spAutoFit/>
              </a:bodyPr>
              <a:lstStyle/>
              <a:p>
                <a:r>
                  <a:rPr lang="en-US" sz="2400" b="1" dirty="0" smtClean="0">
                    <a:solidFill>
                      <a:srgbClr val="C00000"/>
                    </a:solidFill>
                  </a:rPr>
                  <a:t>1</a:t>
                </a:r>
                <a:endParaRPr lang="en-US" sz="2400" b="1" dirty="0">
                  <a:solidFill>
                    <a:srgbClr val="C00000"/>
                  </a:solidFill>
                </a:endParaRPr>
              </a:p>
            </p:txBody>
          </p:sp>
          <p:sp>
            <p:nvSpPr>
              <p:cNvPr id="9" name="Oval 8"/>
              <p:cNvSpPr/>
              <p:nvPr/>
            </p:nvSpPr>
            <p:spPr>
              <a:xfrm>
                <a:off x="457200" y="1524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7700" y="1524000"/>
              <a:ext cx="2971800" cy="4457700"/>
            </a:xfrm>
            <a:prstGeom prst="rect">
              <a:avLst/>
            </a:prstGeom>
            <a:ln>
              <a:solidFill>
                <a:schemeClr val="tx1"/>
              </a:solidFill>
            </a:ln>
          </p:spPr>
        </p:pic>
      </p:grpSp>
    </p:spTree>
    <p:extLst>
      <p:ext uri="{BB962C8B-B14F-4D97-AF65-F5344CB8AC3E}">
        <p14:creationId xmlns:p14="http://schemas.microsoft.com/office/powerpoint/2010/main" xmlns="" val="370909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1447800"/>
            <a:ext cx="2931134" cy="441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1219200" y="5943600"/>
            <a:ext cx="2743200" cy="646331"/>
          </a:xfrm>
          <a:prstGeom prst="rect">
            <a:avLst/>
          </a:prstGeom>
          <a:noFill/>
        </p:spPr>
        <p:txBody>
          <a:bodyPr wrap="square" rtlCol="0">
            <a:spAutoFit/>
          </a:bodyPr>
          <a:lstStyle/>
          <a:p>
            <a:r>
              <a:rPr lang="en-US" dirty="0" smtClean="0"/>
              <a:t>Submit report directly online at </a:t>
            </a:r>
            <a:r>
              <a:rPr lang="en-US" b="1" dirty="0" smtClean="0"/>
              <a:t>bvilleloop.com</a:t>
            </a:r>
            <a:endParaRPr lang="en-US" b="1" dirty="0"/>
          </a:p>
        </p:txBody>
      </p:sp>
      <p:grpSp>
        <p:nvGrpSpPr>
          <p:cNvPr id="24" name="Group 23"/>
          <p:cNvGrpSpPr/>
          <p:nvPr/>
        </p:nvGrpSpPr>
        <p:grpSpPr>
          <a:xfrm>
            <a:off x="2286000" y="838200"/>
            <a:ext cx="742043" cy="533400"/>
            <a:chOff x="457200" y="152400"/>
            <a:chExt cx="742043" cy="533400"/>
          </a:xfrm>
        </p:grpSpPr>
        <p:sp>
          <p:nvSpPr>
            <p:cNvPr id="25" name="TextBox 24"/>
            <p:cNvSpPr txBox="1"/>
            <p:nvPr/>
          </p:nvSpPr>
          <p:spPr>
            <a:xfrm>
              <a:off x="589643" y="167620"/>
              <a:ext cx="609600" cy="461665"/>
            </a:xfrm>
            <a:prstGeom prst="rect">
              <a:avLst/>
            </a:prstGeom>
            <a:noFill/>
          </p:spPr>
          <p:txBody>
            <a:bodyPr wrap="square" rtlCol="0">
              <a:spAutoFit/>
            </a:bodyPr>
            <a:lstStyle/>
            <a:p>
              <a:r>
                <a:rPr lang="en-US" sz="2400" b="1" dirty="0" smtClean="0">
                  <a:solidFill>
                    <a:srgbClr val="C00000"/>
                  </a:solidFill>
                </a:rPr>
                <a:t>3</a:t>
              </a:r>
              <a:endParaRPr lang="en-US" sz="2400" b="1" dirty="0">
                <a:solidFill>
                  <a:srgbClr val="C00000"/>
                </a:solidFill>
              </a:endParaRPr>
            </a:p>
          </p:txBody>
        </p:sp>
        <p:sp>
          <p:nvSpPr>
            <p:cNvPr id="26" name="Oval 25"/>
            <p:cNvSpPr/>
            <p:nvPr/>
          </p:nvSpPr>
          <p:spPr>
            <a:xfrm>
              <a:off x="457200" y="1524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867400" y="838200"/>
            <a:ext cx="762000" cy="537865"/>
            <a:chOff x="513443" y="300335"/>
            <a:chExt cx="762000" cy="537865"/>
          </a:xfrm>
        </p:grpSpPr>
        <p:sp>
          <p:nvSpPr>
            <p:cNvPr id="22" name="TextBox 21"/>
            <p:cNvSpPr txBox="1"/>
            <p:nvPr/>
          </p:nvSpPr>
          <p:spPr>
            <a:xfrm>
              <a:off x="665843" y="300335"/>
              <a:ext cx="609600" cy="461665"/>
            </a:xfrm>
            <a:prstGeom prst="rect">
              <a:avLst/>
            </a:prstGeom>
            <a:noFill/>
          </p:spPr>
          <p:txBody>
            <a:bodyPr wrap="square" rtlCol="0">
              <a:spAutoFit/>
            </a:bodyPr>
            <a:lstStyle/>
            <a:p>
              <a:r>
                <a:rPr lang="en-US" sz="2400" b="1" dirty="0" smtClean="0">
                  <a:solidFill>
                    <a:srgbClr val="C00000"/>
                  </a:solidFill>
                </a:rPr>
                <a:t>4</a:t>
              </a:r>
              <a:endParaRPr lang="en-US" sz="2400" b="1" dirty="0">
                <a:solidFill>
                  <a:srgbClr val="C00000"/>
                </a:solidFill>
              </a:endParaRPr>
            </a:p>
          </p:txBody>
        </p:sp>
        <p:sp>
          <p:nvSpPr>
            <p:cNvPr id="23" name="Oval 22"/>
            <p:cNvSpPr/>
            <p:nvPr/>
          </p:nvSpPr>
          <p:spPr>
            <a:xfrm>
              <a:off x="513443" y="3048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1447800"/>
            <a:ext cx="2926347"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5334000" y="2362200"/>
            <a:ext cx="2316747" cy="646331"/>
          </a:xfrm>
          <a:prstGeom prst="rect">
            <a:avLst/>
          </a:prstGeom>
          <a:noFill/>
        </p:spPr>
        <p:txBody>
          <a:bodyPr wrap="square" rtlCol="0">
            <a:spAutoFit/>
          </a:bodyPr>
          <a:lstStyle/>
          <a:p>
            <a:r>
              <a:rPr lang="en-US" dirty="0" smtClean="0"/>
              <a:t>Send a tweet:</a:t>
            </a:r>
          </a:p>
          <a:p>
            <a:r>
              <a:rPr lang="en-US" b="1" dirty="0"/>
              <a:t>#</a:t>
            </a:r>
            <a:r>
              <a:rPr lang="en-US" b="1" dirty="0" err="1"/>
              <a:t>BrownsvilleLoop</a:t>
            </a:r>
            <a:endParaRPr lang="en-US" dirty="0" smtClean="0"/>
          </a:p>
        </p:txBody>
      </p:sp>
      <p:sp>
        <p:nvSpPr>
          <p:cNvPr id="11" name="TextBox 10"/>
          <p:cNvSpPr txBox="1"/>
          <p:nvPr/>
        </p:nvSpPr>
        <p:spPr>
          <a:xfrm>
            <a:off x="0" y="34612"/>
            <a:ext cx="8138065" cy="984885"/>
          </a:xfrm>
          <a:prstGeom prst="rect">
            <a:avLst/>
          </a:prstGeom>
          <a:noFill/>
        </p:spPr>
        <p:txBody>
          <a:bodyPr wrap="none" rtlCol="0">
            <a:spAutoFit/>
          </a:bodyPr>
          <a:lstStyle/>
          <a:p>
            <a:r>
              <a:rPr lang="en-US" sz="4000" b="1" dirty="0" smtClean="0">
                <a:ln w="10541" cmpd="sng">
                  <a:solidFill>
                    <a:schemeClr val="accent1">
                      <a:shade val="88000"/>
                      <a:satMod val="110000"/>
                    </a:schemeClr>
                  </a:solidFill>
                  <a:prstDash val="solid"/>
                </a:ln>
              </a:rPr>
              <a:t>How to keep Brownsville in the Loop:</a:t>
            </a:r>
            <a:endParaRPr lang="en-US" sz="4000" b="1" dirty="0">
              <a:ln w="10541" cmpd="sng">
                <a:solidFill>
                  <a:schemeClr val="accent1">
                    <a:shade val="88000"/>
                    <a:satMod val="110000"/>
                  </a:schemeClr>
                </a:solidFill>
                <a:prstDash val="solid"/>
              </a:ln>
            </a:endParaRPr>
          </a:p>
          <a:p>
            <a:endParaRPr lang="en-US" dirty="0"/>
          </a:p>
        </p:txBody>
      </p:sp>
    </p:spTree>
    <p:extLst>
      <p:ext uri="{BB962C8B-B14F-4D97-AF65-F5344CB8AC3E}">
        <p14:creationId xmlns:p14="http://schemas.microsoft.com/office/powerpoint/2010/main" xmlns="" val="1790801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555625"/>
          </a:xfrm>
        </p:spPr>
        <p:txBody>
          <a:bodyPr>
            <a:noAutofit/>
          </a:bodyPr>
          <a:lstStyle/>
          <a:p>
            <a:r>
              <a:rPr lang="en-US" sz="3200" b="1" dirty="0" smtClean="0">
                <a:ln w="10541" cmpd="sng">
                  <a:solidFill>
                    <a:schemeClr val="accent1">
                      <a:shade val="88000"/>
                      <a:satMod val="110000"/>
                    </a:schemeClr>
                  </a:solidFill>
                  <a:prstDash val="solid"/>
                </a:ln>
                <a:solidFill>
                  <a:srgbClr val="000000"/>
                </a:solidFill>
              </a:rPr>
              <a:t>Data Collection</a:t>
            </a:r>
            <a:endParaRPr lang="en-US" sz="3200" b="1" dirty="0">
              <a:ln w="10541" cmpd="sng">
                <a:solidFill>
                  <a:schemeClr val="accent1">
                    <a:shade val="88000"/>
                    <a:satMod val="110000"/>
                  </a:schemeClr>
                </a:solidFill>
                <a:prstDash val="solid"/>
              </a:ln>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0725" y="685800"/>
            <a:ext cx="8066075" cy="6124064"/>
          </a:xfrm>
          <a:prstGeom prst="rect">
            <a:avLst/>
          </a:prstGeom>
          <a:ln>
            <a:solidFill>
              <a:schemeClr val="tx2"/>
            </a:solidFill>
          </a:ln>
        </p:spPr>
      </p:pic>
    </p:spTree>
    <p:extLst>
      <p:ext uri="{BB962C8B-B14F-4D97-AF65-F5344CB8AC3E}">
        <p14:creationId xmlns:p14="http://schemas.microsoft.com/office/powerpoint/2010/main" xmlns="" val="381424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772400" cy="1089025"/>
          </a:xfrm>
        </p:spPr>
        <p:txBody>
          <a:bodyPr/>
          <a:lstStyle/>
          <a:p>
            <a:r>
              <a:rPr lang="en-US" sz="3200" b="1" dirty="0" smtClean="0">
                <a:ln w="10541" cmpd="sng">
                  <a:solidFill>
                    <a:schemeClr val="accent1">
                      <a:shade val="88000"/>
                      <a:satMod val="110000"/>
                    </a:schemeClr>
                  </a:solidFill>
                  <a:prstDash val="solid"/>
                </a:ln>
                <a:solidFill>
                  <a:srgbClr val="000000"/>
                </a:solidFill>
              </a:rPr>
              <a:t>What is being crowd sourced? </a:t>
            </a:r>
            <a:br>
              <a:rPr lang="en-US" sz="3200" b="1" dirty="0" smtClean="0">
                <a:ln w="10541" cmpd="sng">
                  <a:solidFill>
                    <a:schemeClr val="accent1">
                      <a:shade val="88000"/>
                      <a:satMod val="110000"/>
                    </a:schemeClr>
                  </a:solidFill>
                  <a:prstDash val="solid"/>
                </a:ln>
                <a:solidFill>
                  <a:srgbClr val="000000"/>
                </a:solidFill>
              </a:rPr>
            </a:br>
            <a:r>
              <a:rPr lang="en-US" sz="3200" b="1" dirty="0" smtClean="0">
                <a:ln w="10541" cmpd="sng">
                  <a:solidFill>
                    <a:schemeClr val="accent1">
                      <a:shade val="88000"/>
                      <a:satMod val="110000"/>
                    </a:schemeClr>
                  </a:solidFill>
                  <a:prstDash val="solid"/>
                </a:ln>
                <a:solidFill>
                  <a:srgbClr val="000000"/>
                </a:solidFill>
              </a:rPr>
              <a:t>How will data be used? </a:t>
            </a:r>
            <a:endParaRPr lang="en-US" sz="3200" b="1" dirty="0">
              <a:ln w="10541" cmpd="sng">
                <a:solidFill>
                  <a:schemeClr val="accent1">
                    <a:shade val="88000"/>
                    <a:satMod val="110000"/>
                  </a:schemeClr>
                </a:solidFill>
                <a:prstDash val="solid"/>
              </a:ln>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40605" y="5181600"/>
            <a:ext cx="2262785" cy="14103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9475" y="1600200"/>
            <a:ext cx="6845049" cy="731860"/>
          </a:xfrm>
          <a:prstGeom prst="rect">
            <a:avLst/>
          </a:prstGeom>
        </p:spPr>
      </p:pic>
      <p:sp>
        <p:nvSpPr>
          <p:cNvPr id="8" name="Down Arrow 7"/>
          <p:cNvSpPr/>
          <p:nvPr/>
        </p:nvSpPr>
        <p:spPr>
          <a:xfrm>
            <a:off x="1149475" y="3429000"/>
            <a:ext cx="609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7461124" y="3429000"/>
            <a:ext cx="533400" cy="914400"/>
          </a:xfrm>
          <a:prstGeom prst="downArrow">
            <a:avLst>
              <a:gd name="adj1" fmla="val 50000"/>
              <a:gd name="adj2" fmla="val 717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836856" y="2632824"/>
            <a:ext cx="5470285" cy="2320176"/>
          </a:xfrm>
          <a:prstGeom prst="rect">
            <a:avLst/>
          </a:prstGeom>
        </p:spPr>
      </p:pic>
    </p:spTree>
    <p:extLst>
      <p:ext uri="{BB962C8B-B14F-4D97-AF65-F5344CB8AC3E}">
        <p14:creationId xmlns:p14="http://schemas.microsoft.com/office/powerpoint/2010/main" xmlns="" val="1362022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
            <a:ext cx="7772400" cy="936625"/>
          </a:xfrm>
        </p:spPr>
        <p:txBody>
          <a:bodyPr/>
          <a:lstStyle/>
          <a:p>
            <a:r>
              <a:rPr lang="en-US" sz="4000" b="1" dirty="0" smtClean="0">
                <a:ln w="10541" cmpd="sng">
                  <a:solidFill>
                    <a:schemeClr val="accent1">
                      <a:shade val="88000"/>
                      <a:satMod val="110000"/>
                    </a:schemeClr>
                  </a:solidFill>
                  <a:prstDash val="solid"/>
                </a:ln>
                <a:solidFill>
                  <a:srgbClr val="000000"/>
                </a:solidFill>
              </a:rPr>
              <a:t>Successes</a:t>
            </a:r>
            <a:endParaRPr lang="en-US" sz="7200" b="1" dirty="0">
              <a:ln w="10541" cmpd="sng">
                <a:solidFill>
                  <a:schemeClr val="accent1">
                    <a:shade val="88000"/>
                    <a:satMod val="110000"/>
                  </a:schemeClr>
                </a:solidFill>
                <a:prstDash val="solid"/>
              </a:ln>
              <a:solidFill>
                <a:srgbClr val="000000"/>
              </a:solidFill>
            </a:endParaRPr>
          </a:p>
        </p:txBody>
      </p:sp>
      <p:pic>
        <p:nvPicPr>
          <p:cNvPr id="3074" name="Picture 2" descr="http://blog.momentumww.com/blogs/news/Twitter%20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5495434"/>
            <a:ext cx="739980" cy="7399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800" y="1374956"/>
            <a:ext cx="3189877" cy="47848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descr="http://www.stolaf.edu/services/hr/facebook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5487664"/>
            <a:ext cx="717303" cy="71730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518878" y="1374956"/>
            <a:ext cx="3786922" cy="1776490"/>
          </a:xfrm>
          <a:prstGeom prst="rect">
            <a:avLst/>
          </a:prstGeom>
        </p:spPr>
      </p:pic>
      <p:pic>
        <p:nvPicPr>
          <p:cNvPr id="6" name="Picture 5" descr="Brownsville Partnership Blog Page - Windows Internet Explore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51911" y="3276600"/>
            <a:ext cx="3425289" cy="2060819"/>
          </a:xfrm>
          <a:prstGeom prst="rect">
            <a:avLst/>
          </a:prstGeom>
        </p:spPr>
      </p:pic>
    </p:spTree>
    <p:extLst>
      <p:ext uri="{BB962C8B-B14F-4D97-AF65-F5344CB8AC3E}">
        <p14:creationId xmlns:p14="http://schemas.microsoft.com/office/powerpoint/2010/main" xmlns="" val="4037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ajc.com/radio-tv-talk/files/2009/04/al-sharpton-waok-surpris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264"/>
          <a:stretch/>
        </p:blipFill>
        <p:spPr bwMode="auto">
          <a:xfrm>
            <a:off x="1343179" y="2307771"/>
            <a:ext cx="2438400" cy="2950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09241" y="5352143"/>
            <a:ext cx="2906275" cy="1077218"/>
          </a:xfrm>
          <a:prstGeom prst="rect">
            <a:avLst/>
          </a:prstGeom>
          <a:noFill/>
        </p:spPr>
        <p:txBody>
          <a:bodyPr wrap="square" rtlCol="0">
            <a:spAutoFit/>
          </a:bodyPr>
          <a:lstStyle/>
          <a:p>
            <a:r>
              <a:rPr lang="en-US" sz="1600" dirty="0" smtClean="0"/>
              <a:t>True story: Al Sharpton showed up in Brownsville </a:t>
            </a:r>
          </a:p>
          <a:p>
            <a:r>
              <a:rPr lang="en-US" sz="1600" dirty="0" smtClean="0"/>
              <a:t>the same day as us.</a:t>
            </a:r>
          </a:p>
          <a:p>
            <a:r>
              <a:rPr lang="en-US" sz="1600" dirty="0" smtClean="0"/>
              <a:t>He won. </a:t>
            </a:r>
            <a:endParaRPr lang="en-US" sz="1600" dirty="0"/>
          </a:p>
        </p:txBody>
      </p:sp>
      <p:sp>
        <p:nvSpPr>
          <p:cNvPr id="6" name="Title 4"/>
          <p:cNvSpPr txBox="1">
            <a:spLocks/>
          </p:cNvSpPr>
          <p:nvPr/>
        </p:nvSpPr>
        <p:spPr>
          <a:xfrm>
            <a:off x="724685" y="225425"/>
            <a:ext cx="7772400" cy="936625"/>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smtClean="0">
                <a:ln w="10541" cmpd="sng">
                  <a:solidFill>
                    <a:schemeClr val="accent1">
                      <a:shade val="88000"/>
                      <a:satMod val="110000"/>
                    </a:schemeClr>
                  </a:solidFill>
                  <a:prstDash val="solid"/>
                </a:ln>
                <a:solidFill>
                  <a:srgbClr val="000000"/>
                </a:solidFill>
              </a:rPr>
              <a:t>Challenges</a:t>
            </a:r>
            <a:endParaRPr lang="en-US" sz="7200" b="1" dirty="0">
              <a:ln w="10541" cmpd="sng">
                <a:solidFill>
                  <a:schemeClr val="accent1">
                    <a:shade val="88000"/>
                    <a:satMod val="110000"/>
                  </a:schemeClr>
                </a:solidFill>
                <a:prstDash val="solid"/>
              </a:ln>
              <a:solidFill>
                <a:srgbClr val="00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76800" y="2329543"/>
            <a:ext cx="3004457" cy="3004457"/>
          </a:xfrm>
          <a:prstGeom prst="rect">
            <a:avLst/>
          </a:prstGeom>
        </p:spPr>
      </p:pic>
      <p:sp>
        <p:nvSpPr>
          <p:cNvPr id="8" name="TextBox 7"/>
          <p:cNvSpPr txBox="1"/>
          <p:nvPr/>
        </p:nvSpPr>
        <p:spPr>
          <a:xfrm>
            <a:off x="5203372" y="1684408"/>
            <a:ext cx="3554970" cy="400110"/>
          </a:xfrm>
          <a:prstGeom prst="rect">
            <a:avLst/>
          </a:prstGeom>
          <a:noFill/>
        </p:spPr>
        <p:txBody>
          <a:bodyPr wrap="square" rtlCol="0">
            <a:spAutoFit/>
          </a:bodyPr>
          <a:lstStyle/>
          <a:p>
            <a:r>
              <a:rPr lang="en-US" sz="2000" dirty="0" smtClean="0"/>
              <a:t>Technical difficulties.</a:t>
            </a:r>
          </a:p>
        </p:txBody>
      </p:sp>
      <p:sp>
        <p:nvSpPr>
          <p:cNvPr id="9" name="TextBox 8"/>
          <p:cNvSpPr txBox="1"/>
          <p:nvPr/>
        </p:nvSpPr>
        <p:spPr>
          <a:xfrm>
            <a:off x="381000" y="1684408"/>
            <a:ext cx="4229885" cy="400110"/>
          </a:xfrm>
          <a:prstGeom prst="rect">
            <a:avLst/>
          </a:prstGeom>
          <a:noFill/>
        </p:spPr>
        <p:txBody>
          <a:bodyPr wrap="square" rtlCol="0">
            <a:spAutoFit/>
          </a:bodyPr>
          <a:lstStyle/>
          <a:p>
            <a:r>
              <a:rPr lang="en-US" sz="2000" dirty="0" smtClean="0"/>
              <a:t>Community Interaction and Trust</a:t>
            </a:r>
          </a:p>
        </p:txBody>
      </p:sp>
    </p:spTree>
    <p:extLst>
      <p:ext uri="{BB962C8B-B14F-4D97-AF65-F5344CB8AC3E}">
        <p14:creationId xmlns:p14="http://schemas.microsoft.com/office/powerpoint/2010/main" xmlns="" val="9053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241425"/>
          </a:xfrm>
        </p:spPr>
        <p:txBody>
          <a:bodyPr/>
          <a:lstStyle/>
          <a:p>
            <a:r>
              <a:rPr lang="en-US" sz="3600" b="1" dirty="0" smtClean="0">
                <a:ln w="10541" cmpd="sng">
                  <a:solidFill>
                    <a:schemeClr val="accent1">
                      <a:shade val="88000"/>
                      <a:satMod val="110000"/>
                    </a:schemeClr>
                  </a:solidFill>
                  <a:prstDash val="solid"/>
                </a:ln>
                <a:solidFill>
                  <a:srgbClr val="000000"/>
                </a:solidFill>
              </a:rPr>
              <a:t>What would we have done </a:t>
            </a:r>
            <a:r>
              <a:rPr lang="en-US" sz="3600" b="1" i="1" dirty="0" smtClean="0">
                <a:ln w="10541" cmpd="sng">
                  <a:solidFill>
                    <a:schemeClr val="accent1">
                      <a:shade val="88000"/>
                      <a:satMod val="110000"/>
                    </a:schemeClr>
                  </a:solidFill>
                  <a:prstDash val="solid"/>
                </a:ln>
                <a:solidFill>
                  <a:srgbClr val="000000"/>
                </a:solidFill>
              </a:rPr>
              <a:t>differently</a:t>
            </a:r>
            <a:r>
              <a:rPr lang="en-US" sz="3600" b="1" dirty="0" smtClean="0">
                <a:ln w="10541" cmpd="sng">
                  <a:solidFill>
                    <a:schemeClr val="accent1">
                      <a:shade val="88000"/>
                      <a:satMod val="110000"/>
                    </a:schemeClr>
                  </a:solidFill>
                  <a:prstDash val="solid"/>
                </a:ln>
                <a:solidFill>
                  <a:srgbClr val="000000"/>
                </a:solidFill>
              </a:rPr>
              <a:t>? </a:t>
            </a:r>
            <a:endParaRPr lang="en-US" sz="3600" b="1" dirty="0">
              <a:ln w="10541" cmpd="sng">
                <a:solidFill>
                  <a:schemeClr val="accent1">
                    <a:shade val="88000"/>
                    <a:satMod val="110000"/>
                  </a:schemeClr>
                </a:solidFill>
                <a:prstDash val="solid"/>
              </a:ln>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04292" y="1308365"/>
            <a:ext cx="2675292" cy="21206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9000" y="3566887"/>
            <a:ext cx="5350584" cy="31302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2050" y="1676401"/>
            <a:ext cx="3154550" cy="5020760"/>
          </a:xfrm>
          <a:prstGeom prst="rect">
            <a:avLst/>
          </a:prstGeom>
        </p:spPr>
      </p:pic>
      <p:pic>
        <p:nvPicPr>
          <p:cNvPr id="4098" name="Picture 2" descr="http://profile.ak.fbcdn.net/hprofile-ak-ash2/50265_131595910419_69993_n.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48050" y="1904999"/>
            <a:ext cx="2247900" cy="14611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1501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
            <a:ext cx="7772400" cy="1012825"/>
          </a:xfrm>
        </p:spPr>
        <p:txBody>
          <a:bodyPr/>
          <a:lstStyle/>
          <a:p>
            <a:r>
              <a:rPr lang="en-US" sz="4400" b="1" dirty="0" smtClean="0">
                <a:ln w="10541" cmpd="sng">
                  <a:solidFill>
                    <a:schemeClr val="accent1">
                      <a:shade val="88000"/>
                      <a:satMod val="110000"/>
                    </a:schemeClr>
                  </a:solidFill>
                  <a:prstDash val="solid"/>
                </a:ln>
                <a:solidFill>
                  <a:srgbClr val="000000"/>
                </a:solidFill>
              </a:rPr>
              <a:t>Future of the </a:t>
            </a:r>
            <a:r>
              <a:rPr lang="en-US" sz="4400" b="1" dirty="0" err="1" smtClean="0">
                <a:ln w="10541" cmpd="sng">
                  <a:solidFill>
                    <a:schemeClr val="accent1">
                      <a:shade val="88000"/>
                      <a:satMod val="110000"/>
                    </a:schemeClr>
                  </a:solidFill>
                  <a:prstDash val="solid"/>
                </a:ln>
                <a:solidFill>
                  <a:srgbClr val="000000"/>
                </a:solidFill>
              </a:rPr>
              <a:t>Bville</a:t>
            </a:r>
            <a:r>
              <a:rPr lang="en-US" sz="4400" b="1" dirty="0" smtClean="0">
                <a:ln w="10541" cmpd="sng">
                  <a:solidFill>
                    <a:schemeClr val="accent1">
                      <a:shade val="88000"/>
                      <a:satMod val="110000"/>
                    </a:schemeClr>
                  </a:solidFill>
                  <a:prstDash val="solid"/>
                </a:ln>
                <a:solidFill>
                  <a:srgbClr val="000000"/>
                </a:solidFill>
              </a:rPr>
              <a:t> Loop</a:t>
            </a:r>
            <a:endParaRPr lang="en-US" sz="4400" b="1" dirty="0">
              <a:ln w="10541" cmpd="sng">
                <a:solidFill>
                  <a:schemeClr val="accent1">
                    <a:shade val="88000"/>
                    <a:satMod val="110000"/>
                  </a:schemeClr>
                </a:solidFill>
                <a:prstDash val="solid"/>
              </a:ln>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1830101"/>
            <a:ext cx="4762873" cy="342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1200" y="1045557"/>
            <a:ext cx="3276600" cy="253584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91200" y="3544601"/>
            <a:ext cx="3276600" cy="2490225"/>
          </a:xfrm>
          <a:prstGeom prst="rect">
            <a:avLst/>
          </a:prstGeom>
        </p:spPr>
      </p:pic>
    </p:spTree>
    <p:extLst>
      <p:ext uri="{BB962C8B-B14F-4D97-AF65-F5344CB8AC3E}">
        <p14:creationId xmlns:p14="http://schemas.microsoft.com/office/powerpoint/2010/main" xmlns="" val="3034864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4600" y="1752600"/>
            <a:ext cx="4352823" cy="2643187"/>
          </a:xfrm>
          <a:prstGeom prst="rect">
            <a:avLst/>
          </a:prstGeom>
        </p:spPr>
      </p:pic>
      <p:sp>
        <p:nvSpPr>
          <p:cNvPr id="3" name="TextBox 2"/>
          <p:cNvSpPr txBox="1"/>
          <p:nvPr/>
        </p:nvSpPr>
        <p:spPr>
          <a:xfrm>
            <a:off x="2438400" y="5026267"/>
            <a:ext cx="5105400" cy="584775"/>
          </a:xfrm>
          <a:prstGeom prst="rect">
            <a:avLst/>
          </a:prstGeom>
          <a:noFill/>
        </p:spPr>
        <p:txBody>
          <a:bodyPr wrap="square" rtlCol="0">
            <a:spAutoFit/>
          </a:bodyPr>
          <a:lstStyle/>
          <a:p>
            <a:r>
              <a:rPr lang="en-US" sz="3200" dirty="0" smtClean="0">
                <a:solidFill>
                  <a:schemeClr val="accent1">
                    <a:lumMod val="50000"/>
                  </a:schemeClr>
                </a:solidFill>
                <a:latin typeface="AR JULIAN" pitchFamily="2" charset="0"/>
              </a:rPr>
              <a:t>KEEP US IN THE LOOP!</a:t>
            </a:r>
            <a:endParaRPr lang="en-US" sz="3200" dirty="0">
              <a:solidFill>
                <a:schemeClr val="accent1">
                  <a:lumMod val="50000"/>
                </a:schemeClr>
              </a:solidFill>
              <a:latin typeface="AR JULIAN" pitchFamily="2" charset="0"/>
            </a:endParaRPr>
          </a:p>
        </p:txBody>
      </p:sp>
    </p:spTree>
    <p:extLst>
      <p:ext uri="{BB962C8B-B14F-4D97-AF65-F5344CB8AC3E}">
        <p14:creationId xmlns:p14="http://schemas.microsoft.com/office/powerpoint/2010/main" xmlns="" val="142766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4800" y="228600"/>
            <a:ext cx="8490358" cy="6477000"/>
            <a:chOff x="228600" y="228600"/>
            <a:chExt cx="8490358" cy="647700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362200"/>
              <a:ext cx="6044470" cy="4343400"/>
            </a:xfrm>
            <a:prstGeom prst="rect">
              <a:avLst/>
            </a:prstGeom>
            <a:noFill/>
            <a:ln w="57150" cmpd="sng">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pic>
          <p:nvPicPr>
            <p:cNvPr id="6" name="Picture 2" descr="http://mt0.google.com/vt/data=II_hKAKpJyNBf7j03Nj6XPkDWgdmSqYVw40-EiwpNZSJPsFsKgUPIoqgmDXVYyk4dvfLu-cR59IjLiI1clzfd_sjOevutOeJ3_rAng7yS7bijzGTR3bFqNRUR6QsAF_Pom-MwEopvT-7L1fwPdKJqQMKegUpyXwkWez5ppmW2No-IDztDWwY308ggWy6KFArs8oHodk940lMcMd-qLFtNCL7FD1gp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228600"/>
              <a:ext cx="4299358" cy="3124200"/>
            </a:xfrm>
            <a:prstGeom prst="rect">
              <a:avLst/>
            </a:prstGeom>
            <a:noFill/>
            <a:ln w="57150" cmpd="sng">
              <a:solidFill>
                <a:schemeClr val="tx1"/>
              </a:solidFill>
            </a:ln>
            <a:extLst>
              <a:ext uri="{909E8E84-426E-40dd-AFC4-6F175D3DCCD1}">
                <a14:hiddenFill xmlns:a14="http://schemas.microsoft.com/office/drawing/2010/main" xmlns="">
                  <a:solidFill>
                    <a:srgbClr val="FFFFFF"/>
                  </a:solidFill>
                </a14:hiddenFill>
              </a:ext>
            </a:extLst>
          </p:spPr>
        </p:pic>
        <p:cxnSp>
          <p:nvCxnSpPr>
            <p:cNvPr id="7" name="Straight Arrow Connector 6"/>
            <p:cNvCxnSpPr>
              <a:stCxn id="9" idx="1"/>
            </p:cNvCxnSpPr>
            <p:nvPr/>
          </p:nvCxnSpPr>
          <p:spPr>
            <a:xfrm flipV="1">
              <a:off x="4215233" y="3352800"/>
              <a:ext cx="204367" cy="1776833"/>
            </a:xfrm>
            <a:prstGeom prst="straightConnector1">
              <a:avLst/>
            </a:prstGeom>
            <a:ln w="57150" cmpd="sng">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9" idx="6"/>
            </p:cNvCxnSpPr>
            <p:nvPr/>
          </p:nvCxnSpPr>
          <p:spPr>
            <a:xfrm flipV="1">
              <a:off x="4800600" y="3352800"/>
              <a:ext cx="3810000" cy="2019300"/>
            </a:xfrm>
            <a:prstGeom prst="straightConnector1">
              <a:avLst/>
            </a:prstGeom>
            <a:ln w="57150" cmpd="sng">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14800" y="5029200"/>
              <a:ext cx="685800" cy="685800"/>
            </a:xfrm>
            <a:prstGeom prst="ellipse">
              <a:avLst/>
            </a:prstGeom>
            <a:noFill/>
            <a:ln w="5715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838199" y="442686"/>
            <a:ext cx="3453233" cy="1323439"/>
          </a:xfrm>
          <a:prstGeom prst="rect">
            <a:avLst/>
          </a:prstGeom>
        </p:spPr>
        <p:txBody>
          <a:bodyPr wrap="square">
            <a:spAutoFit/>
          </a:bodyPr>
          <a:lstStyle/>
          <a:p>
            <a:r>
              <a:rPr lang="en-US" sz="4000" b="1" dirty="0" smtClean="0">
                <a:ln w="10541" cmpd="sng">
                  <a:solidFill>
                    <a:schemeClr val="accent1">
                      <a:shade val="88000"/>
                      <a:satMod val="110000"/>
                    </a:schemeClr>
                  </a:solidFill>
                  <a:prstDash val="solid"/>
                </a:ln>
              </a:rPr>
              <a:t>Brownsville, Brooklyn</a:t>
            </a:r>
            <a:endParaRPr lang="en-US" sz="40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3430011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designhope.files.wordpress.com/2010/12/screen-shot-2010-12-02-at-11-04-29-am.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776514"/>
            <a:ext cx="6618119" cy="4648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400" y="152400"/>
            <a:ext cx="8458200" cy="1000274"/>
          </a:xfrm>
          <a:prstGeom prst="rect">
            <a:avLst/>
          </a:prstGeom>
          <a:noFill/>
        </p:spPr>
        <p:txBody>
          <a:bodyPr wrap="square" rtlCol="0">
            <a:spAutoFit/>
          </a:bodyPr>
          <a:lstStyle/>
          <a:p>
            <a:r>
              <a:rPr lang="en-US" sz="3500" b="1" dirty="0" smtClean="0">
                <a:ln w="10541" cmpd="sng">
                  <a:solidFill>
                    <a:schemeClr val="accent1">
                      <a:shade val="88000"/>
                      <a:satMod val="110000"/>
                    </a:schemeClr>
                  </a:solidFill>
                  <a:prstDash val="solid"/>
                </a:ln>
              </a:rPr>
              <a:t>Brownsville Statistics</a:t>
            </a:r>
          </a:p>
          <a:p>
            <a:endParaRPr lang="en-US" sz="2400" dirty="0" smtClean="0"/>
          </a:p>
        </p:txBody>
      </p:sp>
      <p:sp>
        <p:nvSpPr>
          <p:cNvPr id="5" name="TextBox 4"/>
          <p:cNvSpPr txBox="1"/>
          <p:nvPr/>
        </p:nvSpPr>
        <p:spPr>
          <a:xfrm>
            <a:off x="457200" y="5410200"/>
            <a:ext cx="8077200" cy="1323439"/>
          </a:xfrm>
          <a:prstGeom prst="rect">
            <a:avLst/>
          </a:prstGeom>
          <a:noFill/>
        </p:spPr>
        <p:txBody>
          <a:bodyPr wrap="square" rtlCol="0">
            <a:spAutoFit/>
          </a:bodyPr>
          <a:lstStyle/>
          <a:p>
            <a:pPr marL="285750" indent="-285750">
              <a:buFont typeface="Arial" pitchFamily="34" charset="0"/>
              <a:buChar char="•"/>
            </a:pPr>
            <a:r>
              <a:rPr lang="en-US" sz="2000" b="1" dirty="0" smtClean="0"/>
              <a:t>54.5% of families live below poverty line</a:t>
            </a:r>
          </a:p>
          <a:p>
            <a:pPr marL="285750" indent="-285750">
              <a:buFont typeface="Arial" pitchFamily="34" charset="0"/>
              <a:buChar char="•"/>
            </a:pPr>
            <a:r>
              <a:rPr lang="en-US" sz="2000" b="1" dirty="0" smtClean="0"/>
              <a:t>48% of population receive income supports</a:t>
            </a:r>
          </a:p>
          <a:p>
            <a:pPr marL="285750" indent="-285750">
              <a:buFont typeface="Arial" pitchFamily="34" charset="0"/>
              <a:buChar char="•"/>
            </a:pPr>
            <a:r>
              <a:rPr lang="en-US" sz="2000" b="1" dirty="0" smtClean="0"/>
              <a:t>Highest Concentration of public housing  </a:t>
            </a:r>
            <a:r>
              <a:rPr lang="en-US" sz="2000" b="1" u="sng" dirty="0" smtClean="0"/>
              <a:t>IN THE COUNTRY</a:t>
            </a:r>
          </a:p>
          <a:p>
            <a:pPr marL="285750" indent="-285750">
              <a:buFont typeface="Arial" pitchFamily="34" charset="0"/>
              <a:buChar char="•"/>
            </a:pPr>
            <a:r>
              <a:rPr lang="en-US" sz="2000" b="1" dirty="0" smtClean="0"/>
              <a:t>Unemployment Rate in NYCHA public housing: 32%</a:t>
            </a:r>
            <a:endParaRPr lang="en-US" sz="2000" b="1" dirty="0"/>
          </a:p>
        </p:txBody>
      </p:sp>
    </p:spTree>
    <p:extLst>
      <p:ext uri="{BB962C8B-B14F-4D97-AF65-F5344CB8AC3E}">
        <p14:creationId xmlns:p14="http://schemas.microsoft.com/office/powerpoint/2010/main" xmlns="" val="43907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304800"/>
            <a:ext cx="4333875" cy="48577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5715000"/>
            <a:ext cx="4343400" cy="933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8200" y="914400"/>
            <a:ext cx="3326009" cy="442830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38200" y="5257800"/>
            <a:ext cx="3658538" cy="276999"/>
          </a:xfrm>
          <a:prstGeom prst="rect">
            <a:avLst/>
          </a:prstGeom>
          <a:noFill/>
        </p:spPr>
        <p:txBody>
          <a:bodyPr wrap="square" rtlCol="0">
            <a:spAutoFit/>
          </a:bodyPr>
          <a:lstStyle/>
          <a:p>
            <a:r>
              <a:rPr lang="en-US" sz="1200" i="1" dirty="0" smtClean="0"/>
              <a:t>Source: Brownsville Partnership website</a:t>
            </a:r>
            <a:endParaRPr lang="en-US" sz="1200" i="1"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29200" y="228600"/>
            <a:ext cx="4038600" cy="276993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5410200" y="2935464"/>
            <a:ext cx="3493035" cy="264936"/>
          </a:xfrm>
          <a:prstGeom prst="rect">
            <a:avLst/>
          </a:prstGeom>
          <a:noFill/>
        </p:spPr>
        <p:txBody>
          <a:bodyPr wrap="square" rtlCol="0">
            <a:spAutoFit/>
          </a:bodyPr>
          <a:lstStyle/>
          <a:p>
            <a:pPr algn="r"/>
            <a:r>
              <a:rPr lang="en-US" sz="1200" i="1" dirty="0" smtClean="0"/>
              <a:t>Source: Community Solutions website</a:t>
            </a:r>
            <a:endParaRPr lang="en-US" sz="1200" i="1"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57801" y="3595802"/>
            <a:ext cx="3657599" cy="240667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Box 14"/>
          <p:cNvSpPr txBox="1"/>
          <p:nvPr/>
        </p:nvSpPr>
        <p:spPr>
          <a:xfrm>
            <a:off x="5269965" y="5943600"/>
            <a:ext cx="3493035" cy="276999"/>
          </a:xfrm>
          <a:prstGeom prst="rect">
            <a:avLst/>
          </a:prstGeom>
          <a:noFill/>
        </p:spPr>
        <p:txBody>
          <a:bodyPr wrap="square" rtlCol="0">
            <a:spAutoFit/>
          </a:bodyPr>
          <a:lstStyle/>
          <a:p>
            <a:pPr algn="r"/>
            <a:r>
              <a:rPr lang="en-US" sz="1200" i="1" dirty="0" smtClean="0"/>
              <a:t>Source: </a:t>
            </a:r>
            <a:r>
              <a:rPr lang="en-US" sz="1200" i="1" dirty="0" err="1" smtClean="0"/>
              <a:t>GrowNYC</a:t>
            </a:r>
            <a:r>
              <a:rPr lang="en-US" sz="1200" i="1" dirty="0" smtClean="0"/>
              <a:t> website</a:t>
            </a:r>
            <a:endParaRPr lang="en-US" sz="1200" i="1" dirty="0"/>
          </a:p>
        </p:txBody>
      </p:sp>
    </p:spTree>
    <p:extLst>
      <p:ext uri="{BB962C8B-B14F-4D97-AF65-F5344CB8AC3E}">
        <p14:creationId xmlns:p14="http://schemas.microsoft.com/office/powerpoint/2010/main" xmlns="" val="298583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143000"/>
            <a:ext cx="1825056" cy="2671934"/>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3201" y="1143000"/>
            <a:ext cx="2438400" cy="208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a:off x="2133600" y="1981200"/>
            <a:ext cx="609600" cy="1571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181600" y="1981200"/>
            <a:ext cx="6096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67400" y="1143000"/>
            <a:ext cx="2596345" cy="2057400"/>
          </a:xfrm>
          <a:prstGeom prst="rect">
            <a:avLst/>
          </a:prstGeom>
          <a:solidFill>
            <a:schemeClr val="accent3"/>
          </a:solidFill>
        </p:spPr>
      </p:pic>
      <p:sp>
        <p:nvSpPr>
          <p:cNvPr id="16" name="Right Arrow 15"/>
          <p:cNvSpPr/>
          <p:nvPr/>
        </p:nvSpPr>
        <p:spPr>
          <a:xfrm>
            <a:off x="8534400" y="1981200"/>
            <a:ext cx="609600" cy="1571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81000" y="3962400"/>
            <a:ext cx="8382000" cy="2667000"/>
            <a:chOff x="21772" y="3657600"/>
            <a:chExt cx="9046028" cy="3124200"/>
          </a:xfrm>
        </p:grpSpPr>
        <p:pic>
          <p:nvPicPr>
            <p:cNvPr id="205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89488" y="4267200"/>
              <a:ext cx="2040284"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2894"/>
            <a:stretch/>
          </p:blipFill>
          <p:spPr bwMode="auto">
            <a:xfrm>
              <a:off x="5943600" y="4495800"/>
              <a:ext cx="2120674" cy="1513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33400" y="4572000"/>
              <a:ext cx="3018950" cy="1228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21772" y="3657600"/>
              <a:ext cx="9046028" cy="3124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Isosceles Triangle 7"/>
          <p:cNvSpPr/>
          <p:nvPr/>
        </p:nvSpPr>
        <p:spPr>
          <a:xfrm rot="907407">
            <a:off x="753013" y="1977859"/>
            <a:ext cx="797624" cy="7504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304800"/>
            <a:ext cx="7620000" cy="707886"/>
          </a:xfrm>
          <a:prstGeom prst="rect">
            <a:avLst/>
          </a:prstGeom>
        </p:spPr>
        <p:txBody>
          <a:bodyPr wrap="square">
            <a:spAutoFit/>
          </a:bodyPr>
          <a:lstStyle/>
          <a:p>
            <a:r>
              <a:rPr lang="en-US" sz="4000" b="1" dirty="0" smtClean="0">
                <a:ln w="10541" cmpd="sng">
                  <a:solidFill>
                    <a:schemeClr val="accent1">
                      <a:shade val="88000"/>
                      <a:satMod val="110000"/>
                    </a:schemeClr>
                  </a:solidFill>
                  <a:prstDash val="solid"/>
                </a:ln>
              </a:rPr>
              <a:t>Brownsville Partnership Needs</a:t>
            </a:r>
            <a:endParaRPr lang="en-US" sz="40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70658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762000"/>
            <a:ext cx="3810000" cy="2700754"/>
            <a:chOff x="713973" y="762000"/>
            <a:chExt cx="3493035" cy="2700754"/>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762000"/>
              <a:ext cx="3244582" cy="2433437"/>
            </a:xfrm>
            <a:prstGeom prst="rect">
              <a:avLst/>
            </a:prstGeom>
            <a:ln>
              <a:noFill/>
            </a:ln>
            <a:effectLst>
              <a:softEdge rad="112500"/>
            </a:effectLst>
          </p:spPr>
        </p:pic>
        <p:sp>
          <p:nvSpPr>
            <p:cNvPr id="7" name="TextBox 6"/>
            <p:cNvSpPr txBox="1"/>
            <p:nvPr/>
          </p:nvSpPr>
          <p:spPr>
            <a:xfrm>
              <a:off x="713973" y="3124200"/>
              <a:ext cx="3493035" cy="338554"/>
            </a:xfrm>
            <a:prstGeom prst="rect">
              <a:avLst/>
            </a:prstGeom>
            <a:noFill/>
          </p:spPr>
          <p:txBody>
            <a:bodyPr wrap="square" rtlCol="0">
              <a:spAutoFit/>
            </a:bodyPr>
            <a:lstStyle/>
            <a:p>
              <a:pPr algn="ctr"/>
              <a:r>
                <a:rPr lang="en-US" sz="1600" b="1" dirty="0" smtClean="0"/>
                <a:t>Brownsville Bike Tour, October 2011</a:t>
              </a:r>
              <a:endParaRPr lang="en-US" sz="1600" b="1" dirty="0"/>
            </a:p>
          </p:txBody>
        </p:sp>
      </p:grpSp>
      <p:grpSp>
        <p:nvGrpSpPr>
          <p:cNvPr id="11" name="Group 10"/>
          <p:cNvGrpSpPr/>
          <p:nvPr/>
        </p:nvGrpSpPr>
        <p:grpSpPr>
          <a:xfrm>
            <a:off x="5029200" y="3810000"/>
            <a:ext cx="3886200" cy="2590800"/>
            <a:chOff x="5410200" y="304800"/>
            <a:chExt cx="3493035" cy="25908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304800"/>
              <a:ext cx="3276600" cy="235675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5410200" y="2557046"/>
              <a:ext cx="3493035" cy="338554"/>
            </a:xfrm>
            <a:prstGeom prst="rect">
              <a:avLst/>
            </a:prstGeom>
            <a:noFill/>
          </p:spPr>
          <p:txBody>
            <a:bodyPr wrap="square" rtlCol="0">
              <a:spAutoFit/>
            </a:bodyPr>
            <a:lstStyle/>
            <a:p>
              <a:pPr algn="ctr"/>
              <a:r>
                <a:rPr lang="en-US" sz="1600" b="1" dirty="0" smtClean="0"/>
                <a:t>Getting our apple fix at Youth Market</a:t>
              </a:r>
              <a:endParaRPr lang="en-US" sz="1600" b="1" dirty="0"/>
            </a:p>
          </p:txBody>
        </p:sp>
      </p:grpSp>
      <p:grpSp>
        <p:nvGrpSpPr>
          <p:cNvPr id="13" name="Group 12"/>
          <p:cNvGrpSpPr/>
          <p:nvPr/>
        </p:nvGrpSpPr>
        <p:grpSpPr>
          <a:xfrm>
            <a:off x="606737" y="3810000"/>
            <a:ext cx="3584263" cy="2946975"/>
            <a:chOff x="394466" y="3810000"/>
            <a:chExt cx="3584263" cy="2946975"/>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4466" y="3810000"/>
              <a:ext cx="3584263" cy="2326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609600" y="6172200"/>
              <a:ext cx="3368809" cy="584775"/>
            </a:xfrm>
            <a:prstGeom prst="rect">
              <a:avLst/>
            </a:prstGeom>
            <a:noFill/>
          </p:spPr>
          <p:txBody>
            <a:bodyPr wrap="square" rtlCol="0">
              <a:spAutoFit/>
            </a:bodyPr>
            <a:lstStyle/>
            <a:p>
              <a:r>
                <a:rPr lang="en-US" sz="1600" b="1" dirty="0"/>
                <a:t>Brownsville Recreation Center (BRC)</a:t>
              </a:r>
            </a:p>
            <a:p>
              <a:endParaRPr lang="en-US" sz="1600" dirty="0"/>
            </a:p>
          </p:txBody>
        </p:sp>
      </p:grpSp>
      <p:grpSp>
        <p:nvGrpSpPr>
          <p:cNvPr id="14" name="Group 13"/>
          <p:cNvGrpSpPr/>
          <p:nvPr/>
        </p:nvGrpSpPr>
        <p:grpSpPr>
          <a:xfrm>
            <a:off x="4724400" y="762000"/>
            <a:ext cx="4267200" cy="2684055"/>
            <a:chOff x="4911496" y="809852"/>
            <a:chExt cx="3493035" cy="2684055"/>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63457" y="809852"/>
              <a:ext cx="2989114" cy="24000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4911496" y="3155353"/>
              <a:ext cx="3493035" cy="338554"/>
            </a:xfrm>
            <a:prstGeom prst="rect">
              <a:avLst/>
            </a:prstGeom>
            <a:noFill/>
          </p:spPr>
          <p:txBody>
            <a:bodyPr wrap="square" rtlCol="0">
              <a:spAutoFit/>
            </a:bodyPr>
            <a:lstStyle/>
            <a:p>
              <a:pPr algn="ctr"/>
              <a:r>
                <a:rPr lang="en-US" sz="1600" b="1" dirty="0" smtClean="0"/>
                <a:t>Coffee Klatch, October 2011</a:t>
              </a:r>
              <a:endParaRPr lang="en-US" sz="1600" b="1" dirty="0"/>
            </a:p>
          </p:txBody>
        </p:sp>
      </p:grpSp>
      <p:sp>
        <p:nvSpPr>
          <p:cNvPr id="16" name="Rectangle 15"/>
          <p:cNvSpPr/>
          <p:nvPr/>
        </p:nvSpPr>
        <p:spPr>
          <a:xfrm>
            <a:off x="762000" y="0"/>
            <a:ext cx="7620000" cy="707886"/>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rPr>
              <a:t>Getting to know Brownsville</a:t>
            </a:r>
            <a:endParaRPr lang="en-US" sz="40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249520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ü"/>
            </a:pPr>
            <a:r>
              <a:rPr lang="en-US" sz="2800" dirty="0" smtClean="0"/>
              <a:t>Real Time </a:t>
            </a:r>
            <a:r>
              <a:rPr lang="en-US" sz="2800" dirty="0"/>
              <a:t>U</a:t>
            </a:r>
            <a:r>
              <a:rPr lang="en-US" sz="2800" dirty="0" smtClean="0"/>
              <a:t>pdates </a:t>
            </a:r>
          </a:p>
          <a:p>
            <a:pPr>
              <a:buFont typeface="Wingdings" pitchFamily="2" charset="2"/>
              <a:buChar char="ü"/>
            </a:pPr>
            <a:r>
              <a:rPr lang="en-US" sz="2800" dirty="0" smtClean="0"/>
              <a:t>Anonymous Input </a:t>
            </a:r>
          </a:p>
          <a:p>
            <a:pPr>
              <a:buFont typeface="Wingdings" pitchFamily="2" charset="2"/>
              <a:buChar char="ü"/>
            </a:pPr>
            <a:r>
              <a:rPr lang="en-US" sz="2800" dirty="0" smtClean="0"/>
              <a:t>Feedback Loop (Comments) </a:t>
            </a:r>
          </a:p>
          <a:p>
            <a:pPr>
              <a:buFont typeface="Wingdings" pitchFamily="2" charset="2"/>
              <a:buChar char="ü"/>
            </a:pPr>
            <a:r>
              <a:rPr lang="en-US" sz="2800" dirty="0" smtClean="0"/>
              <a:t>Stronger Sense of Community </a:t>
            </a:r>
          </a:p>
          <a:p>
            <a:pPr>
              <a:buFont typeface="Wingdings" pitchFamily="2" charset="2"/>
              <a:buChar char="ü"/>
            </a:pPr>
            <a:r>
              <a:rPr lang="en-US" sz="2800" dirty="0" smtClean="0"/>
              <a:t>Long Term Sustainability </a:t>
            </a:r>
          </a:p>
          <a:p>
            <a:pPr>
              <a:buFont typeface="Wingdings" pitchFamily="2" charset="2"/>
              <a:buChar char="ü"/>
            </a:pPr>
            <a:r>
              <a:rPr lang="en-US" sz="2800" dirty="0" smtClean="0"/>
              <a:t>Minimal maintenance </a:t>
            </a:r>
          </a:p>
          <a:p>
            <a:pPr>
              <a:buFont typeface="Wingdings" pitchFamily="2" charset="2"/>
              <a:buChar char="ü"/>
            </a:pPr>
            <a:r>
              <a:rPr lang="en-US" sz="2800" dirty="0" smtClean="0"/>
              <a:t>Information mapping (spatial component) </a:t>
            </a:r>
            <a:endParaRPr lang="en-US" sz="2800" dirty="0"/>
          </a:p>
        </p:txBody>
      </p:sp>
      <p:sp>
        <p:nvSpPr>
          <p:cNvPr id="4" name="Rectangle 3"/>
          <p:cNvSpPr/>
          <p:nvPr/>
        </p:nvSpPr>
        <p:spPr>
          <a:xfrm>
            <a:off x="769257" y="351657"/>
            <a:ext cx="7620000" cy="707886"/>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rPr>
              <a:t>Initial Project Goals</a:t>
            </a:r>
            <a:endParaRPr lang="en-US" sz="40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102079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05400" y="4232911"/>
            <a:ext cx="4038601" cy="262509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 y="762000"/>
            <a:ext cx="6917006"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0"/>
            <a:ext cx="9144000" cy="707886"/>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rPr>
              <a:t>Our Platform Choice</a:t>
            </a:r>
            <a:endParaRPr lang="en-US" sz="4000" b="1" dirty="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3391557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xmlns="" val="0"/>
              </a:ext>
            </a:extLst>
          </a:blip>
          <a:srcRect l="1429" t="4940" r="1905"/>
          <a:stretch/>
        </p:blipFill>
        <p:spPr>
          <a:xfrm>
            <a:off x="152400" y="986970"/>
            <a:ext cx="8839200" cy="5794829"/>
          </a:xfrm>
          <a:prstGeom prst="rect">
            <a:avLst/>
          </a:prstGeom>
        </p:spPr>
      </p:pic>
      <p:sp>
        <p:nvSpPr>
          <p:cNvPr id="7" name="Rectangle 6"/>
          <p:cNvSpPr/>
          <p:nvPr/>
        </p:nvSpPr>
        <p:spPr>
          <a:xfrm>
            <a:off x="0" y="152400"/>
            <a:ext cx="9144000" cy="1323439"/>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rPr>
              <a:t>Welcome to </a:t>
            </a:r>
            <a:r>
              <a:rPr lang="en-US" sz="4000" b="1" dirty="0" smtClean="0">
                <a:ln w="10541" cmpd="sng">
                  <a:solidFill>
                    <a:schemeClr val="accent1">
                      <a:shade val="88000"/>
                      <a:satMod val="110000"/>
                    </a:schemeClr>
                  </a:solidFill>
                  <a:prstDash val="solid"/>
                </a:ln>
                <a:hlinkClick r:id="rId3"/>
              </a:rPr>
              <a:t>bvilleloop.com</a:t>
            </a:r>
            <a:endParaRPr lang="en-US" sz="4000" b="1" dirty="0" smtClean="0">
              <a:ln w="10541" cmpd="sng">
                <a:solidFill>
                  <a:schemeClr val="accent1">
                    <a:shade val="88000"/>
                    <a:satMod val="110000"/>
                  </a:schemeClr>
                </a:solidFill>
                <a:prstDash val="solid"/>
              </a:ln>
            </a:endParaRPr>
          </a:p>
          <a:p>
            <a:pPr algn="ctr"/>
            <a:endParaRPr lang="en-US" sz="4000" b="1" dirty="0" smtClean="0">
              <a:ln w="10541" cmpd="sng">
                <a:solidFill>
                  <a:schemeClr val="accent1">
                    <a:shade val="88000"/>
                    <a:satMod val="110000"/>
                  </a:schemeClr>
                </a:solidFill>
                <a:prstDash val="solid"/>
              </a:ln>
            </a:endParaRPr>
          </a:p>
        </p:txBody>
      </p:sp>
    </p:spTree>
    <p:extLst>
      <p:ext uri="{BB962C8B-B14F-4D97-AF65-F5344CB8AC3E}">
        <p14:creationId xmlns:p14="http://schemas.microsoft.com/office/powerpoint/2010/main" xmlns="" val="1827408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962</TotalTime>
  <Words>924</Words>
  <Application>Microsoft Macintosh PowerPoint</Application>
  <PresentationFormat>On-screen Show (4:3)</PresentationFormat>
  <Paragraphs>112</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Data Collection</vt:lpstr>
      <vt:lpstr>What is being crowd sourced?  How will data be used? </vt:lpstr>
      <vt:lpstr>Successes</vt:lpstr>
      <vt:lpstr>Slide 16</vt:lpstr>
      <vt:lpstr>What would we have done differently? </vt:lpstr>
      <vt:lpstr>Future of the Bville Loop</vt:lpstr>
      <vt:lpstr>Slide 19</vt:lpstr>
    </vt:vector>
  </TitlesOfParts>
  <Company>NYC EDC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sservetz</dc:creator>
  <cp:lastModifiedBy>AV</cp:lastModifiedBy>
  <cp:revision>82</cp:revision>
  <dcterms:created xsi:type="dcterms:W3CDTF">2011-12-06T20:21:43Z</dcterms:created>
  <dcterms:modified xsi:type="dcterms:W3CDTF">2011-12-15T14:40:52Z</dcterms:modified>
</cp:coreProperties>
</file>